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412" r:id="rId3"/>
    <p:sldId id="411" r:id="rId4"/>
    <p:sldId id="407" r:id="rId5"/>
    <p:sldId id="410" r:id="rId6"/>
    <p:sldId id="417" r:id="rId7"/>
    <p:sldId id="396" r:id="rId8"/>
    <p:sldId id="391" r:id="rId9"/>
    <p:sldId id="400" r:id="rId10"/>
    <p:sldId id="409" r:id="rId11"/>
    <p:sldId id="408" r:id="rId12"/>
    <p:sldId id="406" r:id="rId13"/>
    <p:sldId id="403" r:id="rId14"/>
    <p:sldId id="373" r:id="rId15"/>
    <p:sldId id="374" r:id="rId16"/>
    <p:sldId id="375" r:id="rId17"/>
    <p:sldId id="376" r:id="rId18"/>
    <p:sldId id="377" r:id="rId19"/>
    <p:sldId id="402" r:id="rId20"/>
    <p:sldId id="379" r:id="rId21"/>
    <p:sldId id="416" r:id="rId22"/>
    <p:sldId id="387" r:id="rId23"/>
    <p:sldId id="382" r:id="rId24"/>
    <p:sldId id="383" r:id="rId25"/>
    <p:sldId id="384" r:id="rId26"/>
    <p:sldId id="414" r:id="rId27"/>
    <p:sldId id="385" r:id="rId28"/>
    <p:sldId id="386" r:id="rId29"/>
    <p:sldId id="404" r:id="rId30"/>
    <p:sldId id="401" r:id="rId31"/>
    <p:sldId id="3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2272" autoAdjust="0"/>
  </p:normalViewPr>
  <p:slideViewPr>
    <p:cSldViewPr snapToGrid="0">
      <p:cViewPr varScale="1">
        <p:scale>
          <a:sx n="105" d="100"/>
          <a:sy n="105" d="100"/>
        </p:scale>
        <p:origin x="9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04ECE-D0AD-4FFB-B59F-23BDB2D3B534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4C7DD-14CE-4C98-A3E5-DAD5DEF53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8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0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9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페르소나는 통계나 구매 정보 등이 아닌 </a:t>
            </a:r>
            <a:r>
              <a:rPr lang="en-US" altLang="ko-KR" dirty="0"/>
              <a:t>‘</a:t>
            </a:r>
            <a:r>
              <a:rPr lang="ko-KR" altLang="en-US" dirty="0"/>
              <a:t>경험</a:t>
            </a:r>
            <a:r>
              <a:rPr lang="en-US" altLang="ko-KR" dirty="0"/>
              <a:t>’ </a:t>
            </a:r>
            <a:r>
              <a:rPr lang="ko-KR" altLang="en-US" dirty="0"/>
              <a:t>을 기준</a:t>
            </a:r>
            <a:r>
              <a:rPr lang="en-US" altLang="ko-KR" dirty="0"/>
              <a:t>(</a:t>
            </a:r>
            <a:r>
              <a:rPr lang="ko-KR" altLang="en-US" dirty="0"/>
              <a:t>행위변수</a:t>
            </a:r>
            <a:r>
              <a:rPr lang="en-US" altLang="ko-KR" dirty="0"/>
              <a:t>)</a:t>
            </a:r>
            <a:r>
              <a:rPr lang="ko-KR" altLang="en-US" dirty="0"/>
              <a:t>으로 사용자를 나눈다</a:t>
            </a:r>
            <a:r>
              <a:rPr lang="en-US" altLang="ko-KR" dirty="0"/>
              <a:t>. (</a:t>
            </a:r>
            <a:r>
              <a:rPr lang="ko-KR" altLang="en-US" dirty="0"/>
              <a:t>제품 </a:t>
            </a:r>
            <a:r>
              <a:rPr lang="ko-KR" altLang="en-US" dirty="0" err="1"/>
              <a:t>이용시</a:t>
            </a:r>
            <a:r>
              <a:rPr lang="ko-KR" altLang="en-US" dirty="0"/>
              <a:t> 사용자가 보인 행동 특징</a:t>
            </a:r>
            <a:r>
              <a:rPr lang="en-US" altLang="ko-KR" dirty="0"/>
              <a:t>, </a:t>
            </a:r>
            <a:r>
              <a:rPr lang="ko-KR" altLang="en-US" dirty="0"/>
              <a:t>태도 </a:t>
            </a:r>
            <a:r>
              <a:rPr lang="en-US" altLang="ko-KR" dirty="0"/>
              <a:t>– </a:t>
            </a:r>
            <a:r>
              <a:rPr lang="ko-KR" altLang="en-US" dirty="0"/>
              <a:t>상품정보를 많이 보는지 혹은 리뷰를 중요시 하는지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직업별 시간적 여유 분포 </a:t>
            </a:r>
            <a:r>
              <a:rPr lang="en-US" altLang="ko-KR" dirty="0"/>
              <a:t>– </a:t>
            </a:r>
            <a:r>
              <a:rPr lang="ko-KR" altLang="en-US" dirty="0"/>
              <a:t>언제 많이 사용가능한지</a:t>
            </a:r>
            <a:r>
              <a:rPr lang="en-US" altLang="ko-KR" dirty="0"/>
              <a:t>, </a:t>
            </a:r>
            <a:r>
              <a:rPr lang="ko-KR" altLang="en-US" dirty="0"/>
              <a:t>주로 자주보는 광고는 무엇인지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1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페르소나는 통계나 구매 정보 등이 아닌 </a:t>
            </a:r>
            <a:r>
              <a:rPr lang="en-US" altLang="ko-KR" dirty="0"/>
              <a:t>‘</a:t>
            </a:r>
            <a:r>
              <a:rPr lang="ko-KR" altLang="en-US" dirty="0"/>
              <a:t>경험</a:t>
            </a:r>
            <a:r>
              <a:rPr lang="en-US" altLang="ko-KR" dirty="0"/>
              <a:t>’ </a:t>
            </a:r>
            <a:r>
              <a:rPr lang="ko-KR" altLang="en-US" dirty="0"/>
              <a:t>을 기준</a:t>
            </a:r>
            <a:r>
              <a:rPr lang="en-US" altLang="ko-KR" dirty="0"/>
              <a:t>(</a:t>
            </a:r>
            <a:r>
              <a:rPr lang="ko-KR" altLang="en-US" dirty="0"/>
              <a:t>행위변수</a:t>
            </a:r>
            <a:r>
              <a:rPr lang="en-US" altLang="ko-KR" dirty="0"/>
              <a:t>)</a:t>
            </a:r>
            <a:r>
              <a:rPr lang="ko-KR" altLang="en-US" dirty="0"/>
              <a:t>으로 사용자를 나눈다</a:t>
            </a:r>
            <a:r>
              <a:rPr lang="en-US" altLang="ko-KR" dirty="0"/>
              <a:t>. (</a:t>
            </a:r>
            <a:r>
              <a:rPr lang="ko-KR" altLang="en-US" dirty="0"/>
              <a:t>제품 </a:t>
            </a:r>
            <a:r>
              <a:rPr lang="ko-KR" altLang="en-US" dirty="0" err="1"/>
              <a:t>이용시</a:t>
            </a:r>
            <a:r>
              <a:rPr lang="ko-KR" altLang="en-US" dirty="0"/>
              <a:t> 사용자가 보인 행동 특징</a:t>
            </a:r>
            <a:r>
              <a:rPr lang="en-US" altLang="ko-KR" dirty="0"/>
              <a:t>, </a:t>
            </a:r>
            <a:r>
              <a:rPr lang="ko-KR" altLang="en-US" dirty="0"/>
              <a:t>태도 </a:t>
            </a:r>
            <a:r>
              <a:rPr lang="en-US" altLang="ko-KR" dirty="0"/>
              <a:t>– </a:t>
            </a:r>
            <a:r>
              <a:rPr lang="ko-KR" altLang="en-US" dirty="0"/>
              <a:t>상품정보를 많이 보는지 혹은 리뷰를 중요시 하는지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직업별 시간적 여유 분포 </a:t>
            </a:r>
            <a:r>
              <a:rPr lang="en-US" altLang="ko-KR" dirty="0"/>
              <a:t>– </a:t>
            </a:r>
            <a:r>
              <a:rPr lang="ko-KR" altLang="en-US" dirty="0"/>
              <a:t>언제 많이 사용가능한지</a:t>
            </a:r>
            <a:r>
              <a:rPr lang="en-US" altLang="ko-KR" dirty="0"/>
              <a:t>, </a:t>
            </a:r>
            <a:r>
              <a:rPr lang="ko-KR" altLang="en-US" dirty="0"/>
              <a:t>주로 자주보는 광고는 무엇인지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9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장비를 </a:t>
            </a:r>
            <a:r>
              <a:rPr lang="ko-KR" altLang="en-US" dirty="0" err="1"/>
              <a:t>주웠을때</a:t>
            </a:r>
            <a:r>
              <a:rPr lang="ko-KR" altLang="en-US" dirty="0"/>
              <a:t> </a:t>
            </a:r>
            <a:r>
              <a:rPr lang="ko-KR" altLang="en-US" dirty="0" err="1"/>
              <a:t>비교가능한</a:t>
            </a:r>
            <a:r>
              <a:rPr lang="ko-KR" altLang="en-US" dirty="0"/>
              <a:t> 창 만들어주자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8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페르소나는 통계나 구매 정보 등이 아닌 </a:t>
            </a:r>
            <a:r>
              <a:rPr lang="en-US" altLang="ko-KR" dirty="0"/>
              <a:t>‘</a:t>
            </a:r>
            <a:r>
              <a:rPr lang="ko-KR" altLang="en-US" dirty="0"/>
              <a:t>경험</a:t>
            </a:r>
            <a:r>
              <a:rPr lang="en-US" altLang="ko-KR" dirty="0"/>
              <a:t>’ </a:t>
            </a:r>
            <a:r>
              <a:rPr lang="ko-KR" altLang="en-US" dirty="0"/>
              <a:t>을 기준</a:t>
            </a:r>
            <a:r>
              <a:rPr lang="en-US" altLang="ko-KR" dirty="0"/>
              <a:t>(</a:t>
            </a:r>
            <a:r>
              <a:rPr lang="ko-KR" altLang="en-US" dirty="0"/>
              <a:t>행위변수</a:t>
            </a:r>
            <a:r>
              <a:rPr lang="en-US" altLang="ko-KR" dirty="0"/>
              <a:t>)</a:t>
            </a:r>
            <a:r>
              <a:rPr lang="ko-KR" altLang="en-US" dirty="0"/>
              <a:t>으로 사용자를 나눈다</a:t>
            </a:r>
            <a:r>
              <a:rPr lang="en-US" altLang="ko-KR" dirty="0"/>
              <a:t>. (</a:t>
            </a:r>
            <a:r>
              <a:rPr lang="ko-KR" altLang="en-US" dirty="0"/>
              <a:t>제품 </a:t>
            </a:r>
            <a:r>
              <a:rPr lang="ko-KR" altLang="en-US" dirty="0" err="1"/>
              <a:t>이용시</a:t>
            </a:r>
            <a:r>
              <a:rPr lang="ko-KR" altLang="en-US" dirty="0"/>
              <a:t> 사용자가 보인 행동 특징</a:t>
            </a:r>
            <a:r>
              <a:rPr lang="en-US" altLang="ko-KR" dirty="0"/>
              <a:t>, </a:t>
            </a:r>
            <a:r>
              <a:rPr lang="ko-KR" altLang="en-US" dirty="0"/>
              <a:t>태도 </a:t>
            </a:r>
            <a:r>
              <a:rPr lang="en-US" altLang="ko-KR" dirty="0"/>
              <a:t>– </a:t>
            </a:r>
            <a:r>
              <a:rPr lang="ko-KR" altLang="en-US" dirty="0"/>
              <a:t>상품정보를 많이 보는지 혹은 리뷰를 중요시 하는지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직업별 시간적 여유 분포 </a:t>
            </a:r>
            <a:r>
              <a:rPr lang="en-US" altLang="ko-KR" dirty="0"/>
              <a:t>– </a:t>
            </a:r>
            <a:r>
              <a:rPr lang="ko-KR" altLang="en-US" dirty="0"/>
              <a:t>언제 많이 사용가능한지</a:t>
            </a:r>
            <a:r>
              <a:rPr lang="en-US" altLang="ko-KR" dirty="0"/>
              <a:t>, </a:t>
            </a:r>
            <a:r>
              <a:rPr lang="ko-KR" altLang="en-US" dirty="0"/>
              <a:t>주로 자주보는 광고는 무엇인지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4C7DD-14CE-4C98-A3E5-DAD5DEF532D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2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BB13A5-4CCC-4DC5-8406-EEE60F45A79F}"/>
              </a:ext>
            </a:extLst>
          </p:cNvPr>
          <p:cNvSpPr/>
          <p:nvPr userDrawn="1"/>
        </p:nvSpPr>
        <p:spPr>
          <a:xfrm>
            <a:off x="0" y="0"/>
            <a:ext cx="12192000" cy="507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586C252-0445-4398-B62C-C7BEA483CC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2106" y="1196293"/>
            <a:ext cx="1440000" cy="180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60181D65-C87B-485C-82C8-BA662974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0"/>
            <a:ext cx="10515600" cy="491086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27FC21E-681F-407D-AA28-7CE376634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-8312"/>
            <a:ext cx="663633" cy="49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FEA15F3-3F74-48A4-A0A7-587F8AB0D6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6FEE327-CBE0-440F-B436-32ACACB298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78013" y="763588"/>
            <a:ext cx="3100387" cy="2665411"/>
          </a:xfrm>
        </p:spPr>
        <p:txBody>
          <a:bodyPr anchor="ctr"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나이 성별 직업 가족관계</a:t>
            </a:r>
            <a:r>
              <a:rPr lang="en-US" altLang="ko-KR" dirty="0"/>
              <a:t>(</a:t>
            </a:r>
            <a:r>
              <a:rPr lang="ko-KR" altLang="en-US" dirty="0"/>
              <a:t>기혼</a:t>
            </a:r>
            <a:r>
              <a:rPr lang="en-US" altLang="ko-KR" dirty="0"/>
              <a:t>/</a:t>
            </a:r>
            <a:r>
              <a:rPr lang="ko-KR" altLang="en-US" dirty="0"/>
              <a:t>미혼</a:t>
            </a:r>
            <a:r>
              <a:rPr lang="en-US" altLang="ko-KR" dirty="0"/>
              <a:t>, </a:t>
            </a:r>
            <a:r>
              <a:rPr lang="ko-KR" altLang="en-US" dirty="0"/>
              <a:t>자식의 유</a:t>
            </a:r>
            <a:r>
              <a:rPr lang="en-US" altLang="ko-KR" dirty="0"/>
              <a:t>/</a:t>
            </a:r>
            <a:r>
              <a:rPr lang="ko-KR" altLang="en-US" dirty="0"/>
              <a:t>무</a:t>
            </a:r>
            <a:r>
              <a:rPr lang="en-US" altLang="ko-KR" dirty="0"/>
              <a:t>) </a:t>
            </a:r>
            <a:r>
              <a:rPr lang="ko-KR" altLang="en-US" dirty="0"/>
              <a:t>성격 </a:t>
            </a:r>
            <a:r>
              <a:rPr lang="ko-KR" altLang="en-US" dirty="0" err="1"/>
              <a:t>연수입</a:t>
            </a:r>
            <a:r>
              <a:rPr lang="en-US" altLang="ko-KR" dirty="0"/>
              <a:t>(</a:t>
            </a:r>
            <a:r>
              <a:rPr lang="ko-KR" altLang="en-US" dirty="0"/>
              <a:t>소비패턴</a:t>
            </a:r>
            <a:r>
              <a:rPr lang="en-US" altLang="ko-KR" dirty="0"/>
              <a:t>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62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BB13A5-4CCC-4DC5-8406-EEE60F45A79F}"/>
              </a:ext>
            </a:extLst>
          </p:cNvPr>
          <p:cNvSpPr/>
          <p:nvPr userDrawn="1"/>
        </p:nvSpPr>
        <p:spPr>
          <a:xfrm>
            <a:off x="0" y="0"/>
            <a:ext cx="12192000" cy="507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586C252-0445-4398-B62C-C7BEA483CC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2106" y="764164"/>
            <a:ext cx="1440000" cy="18000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60181D65-C87B-485C-82C8-BA662974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0"/>
            <a:ext cx="10515600" cy="491086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27FC21E-681F-407D-AA28-7CE376634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-8312"/>
            <a:ext cx="663633" cy="4910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FEA15F3-3F74-48A4-A0A7-587F8AB0D6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6FEE327-CBE0-440F-B436-32ACACB2989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78013" y="763589"/>
            <a:ext cx="3367029" cy="1800000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나이 성별 직업 가족관계</a:t>
            </a:r>
            <a:r>
              <a:rPr lang="en-US" altLang="ko-KR" dirty="0"/>
              <a:t>(</a:t>
            </a:r>
            <a:r>
              <a:rPr lang="ko-KR" altLang="en-US" dirty="0"/>
              <a:t>기혼</a:t>
            </a:r>
            <a:r>
              <a:rPr lang="en-US" altLang="ko-KR" dirty="0"/>
              <a:t>/</a:t>
            </a:r>
            <a:r>
              <a:rPr lang="ko-KR" altLang="en-US" dirty="0"/>
              <a:t>미혼</a:t>
            </a:r>
            <a:r>
              <a:rPr lang="en-US" altLang="ko-KR" dirty="0"/>
              <a:t>, </a:t>
            </a:r>
            <a:r>
              <a:rPr lang="ko-KR" altLang="en-US" dirty="0"/>
              <a:t>자식의 유</a:t>
            </a:r>
            <a:r>
              <a:rPr lang="en-US" altLang="ko-KR" dirty="0"/>
              <a:t>/</a:t>
            </a:r>
            <a:r>
              <a:rPr lang="ko-KR" altLang="en-US" dirty="0"/>
              <a:t>무</a:t>
            </a:r>
            <a:r>
              <a:rPr lang="en-US" altLang="ko-KR" dirty="0"/>
              <a:t>) </a:t>
            </a:r>
            <a:r>
              <a:rPr lang="ko-KR" altLang="en-US" dirty="0"/>
              <a:t>성격 </a:t>
            </a:r>
            <a:r>
              <a:rPr lang="ko-KR" altLang="en-US" dirty="0" err="1"/>
              <a:t>연수입</a:t>
            </a:r>
            <a:r>
              <a:rPr lang="en-US" altLang="ko-KR" dirty="0"/>
              <a:t>(</a:t>
            </a:r>
            <a:r>
              <a:rPr lang="ko-KR" altLang="en-US" dirty="0"/>
              <a:t>소비패턴</a:t>
            </a:r>
            <a:r>
              <a:rPr lang="en-US" altLang="ko-KR" dirty="0"/>
              <a:t>)</a:t>
            </a:r>
          </a:p>
          <a:p>
            <a:pPr lvl="0"/>
            <a:endParaRPr lang="ko-KR" altLang="en-US" dirty="0"/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573C4AC3-4BB2-4908-9FA5-9D24E6AC835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82807" y="763589"/>
            <a:ext cx="6077087" cy="180000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전체적인 인물의 그림을 그려준다</a:t>
            </a:r>
            <a:r>
              <a:rPr lang="en-US" altLang="ko-KR" dirty="0"/>
              <a:t>. </a:t>
            </a:r>
            <a:r>
              <a:rPr lang="ko-KR" altLang="en-US" dirty="0"/>
              <a:t>평범한 남성이며</a:t>
            </a:r>
            <a:r>
              <a:rPr lang="en-US" altLang="ko-KR" dirty="0"/>
              <a:t>, </a:t>
            </a:r>
            <a:r>
              <a:rPr lang="ko-KR" altLang="en-US" dirty="0"/>
              <a:t>회사에서 대부분의 시간을 보내는 사람이다</a:t>
            </a:r>
            <a:r>
              <a:rPr lang="en-US" altLang="ko-KR" dirty="0"/>
              <a:t>. </a:t>
            </a:r>
            <a:r>
              <a:rPr lang="ko-KR" altLang="en-US" dirty="0"/>
              <a:t>쉬는 시간에 간단히 할 수 있거나</a:t>
            </a:r>
            <a:r>
              <a:rPr lang="en-US" altLang="ko-KR" dirty="0"/>
              <a:t>, </a:t>
            </a:r>
            <a:r>
              <a:rPr lang="ko-KR" altLang="en-US" dirty="0"/>
              <a:t>일하는 도중에도 신경 쓰지 않고 플레이가 가능한 게임을 선호한다</a:t>
            </a:r>
            <a:r>
              <a:rPr lang="en-US" altLang="ko-KR" dirty="0"/>
              <a:t>. </a:t>
            </a:r>
            <a:r>
              <a:rPr lang="ko-KR" altLang="en-US" dirty="0"/>
              <a:t>플레이보다는 긍정적인 피드백만을 받기 원한다</a:t>
            </a:r>
            <a:r>
              <a:rPr lang="en-US" altLang="ko-KR" dirty="0"/>
              <a:t>.</a:t>
            </a:r>
          </a:p>
          <a:p>
            <a:pPr lvl="0"/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9F11BA1-084C-4CEB-BCC0-AE8459E5A8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2377" y="2684463"/>
            <a:ext cx="4024518" cy="744537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하루 일과 패턴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A781B27E-8872-4CBE-B8A2-5000451E56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4024" y="2684463"/>
            <a:ext cx="2589079" cy="744537"/>
          </a:xfrm>
        </p:spPr>
        <p:txBody>
          <a:bodyPr anchor="ctr">
            <a:norm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/>
            </a:lvl1pPr>
          </a:lstStyle>
          <a:p>
            <a:pPr lvl="0"/>
            <a:r>
              <a:rPr lang="ko-KR" altLang="en-US" dirty="0"/>
              <a:t>주로 이용하는 디바이스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43D70CA2-1A02-41AC-AB10-DB5EC8C28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70814" y="2684463"/>
            <a:ext cx="2589080" cy="744537"/>
          </a:xfrm>
        </p:spPr>
        <p:txBody>
          <a:bodyPr anchor="ctr">
            <a:norm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600"/>
            </a:lvl1pPr>
          </a:lstStyle>
          <a:p>
            <a:pPr lvl="0"/>
            <a:r>
              <a:rPr lang="ko-KR" altLang="en-US" dirty="0"/>
              <a:t>주로 이용하는 </a:t>
            </a:r>
            <a:r>
              <a:rPr lang="en-US" altLang="ko-KR" dirty="0"/>
              <a:t>SNS</a:t>
            </a:r>
            <a:endParaRPr lang="ko-KR" altLang="en-US" dirty="0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5E123F96-EACA-4A0A-82FA-76AD8000BD49}"/>
              </a:ext>
            </a:extLst>
          </p:cNvPr>
          <p:cNvSpPr/>
          <p:nvPr userDrawn="1"/>
        </p:nvSpPr>
        <p:spPr>
          <a:xfrm flipH="1">
            <a:off x="8619642" y="284858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rapezoid 1">
            <a:extLst>
              <a:ext uri="{FF2B5EF4-FFF2-40B4-BE49-F238E27FC236}">
                <a16:creationId xmlns:a16="http://schemas.microsoft.com/office/drawing/2014/main" id="{773183BC-FFD0-4CB4-B45F-568783DA512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5193434" y="2848587"/>
            <a:ext cx="544051" cy="416289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Parallelogram 15">
            <a:extLst>
              <a:ext uri="{FF2B5EF4-FFF2-40B4-BE49-F238E27FC236}">
                <a16:creationId xmlns:a16="http://schemas.microsoft.com/office/drawing/2014/main" id="{1730AFBA-9B9C-4B5B-ABD6-1D993CFDEF89}"/>
              </a:ext>
            </a:extLst>
          </p:cNvPr>
          <p:cNvSpPr/>
          <p:nvPr userDrawn="1"/>
        </p:nvSpPr>
        <p:spPr>
          <a:xfrm flipH="1">
            <a:off x="331788" y="2800383"/>
            <a:ext cx="544050" cy="54405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B3C81-2997-43AA-9EBB-ACFAF8B56F79}"/>
              </a:ext>
            </a:extLst>
          </p:cNvPr>
          <p:cNvSpPr txBox="1"/>
          <p:nvPr userDrawn="1"/>
        </p:nvSpPr>
        <p:spPr>
          <a:xfrm>
            <a:off x="5245042" y="1012644"/>
            <a:ext cx="492443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  <a:ea typeface="+mn-ea"/>
              </a:rPr>
              <a:t>태</a:t>
            </a:r>
            <a:endParaRPr lang="en-US" altLang="ko-KR" sz="24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n-ea"/>
                <a:ea typeface="+mn-ea"/>
              </a:rPr>
              <a:t>도</a:t>
            </a:r>
          </a:p>
        </p:txBody>
      </p:sp>
    </p:spTree>
    <p:extLst>
      <p:ext uri="{BB962C8B-B14F-4D97-AF65-F5344CB8AC3E}">
        <p14:creationId xmlns:p14="http://schemas.microsoft.com/office/powerpoint/2010/main" val="410948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BB13A5-4CCC-4DC5-8406-EEE60F45A79F}"/>
              </a:ext>
            </a:extLst>
          </p:cNvPr>
          <p:cNvSpPr/>
          <p:nvPr userDrawn="1"/>
        </p:nvSpPr>
        <p:spPr>
          <a:xfrm>
            <a:off x="0" y="0"/>
            <a:ext cx="12192000" cy="507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60181D65-C87B-485C-82C8-BA662974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3" y="0"/>
            <a:ext cx="10515600" cy="491086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3FF29A0-DC7A-49F0-8BE4-9A232842902D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63633" cy="507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FEA15F3-3F74-48A4-A0A7-587F8AB0D667}" type="slidenum">
              <a:rPr lang="ko-KR" altLang="en-US" sz="2800" b="1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6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3FF29A0-DC7A-49F0-8BE4-9A232842902D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63633" cy="507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FEA15F3-3F74-48A4-A0A7-587F8AB0D667}" type="slidenum">
              <a:rPr lang="ko-KR" altLang="en-US" sz="2800" b="1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5" name="Google Shape;26;p60"/>
          <p:cNvCxnSpPr/>
          <p:nvPr userDrawn="1"/>
        </p:nvCxnSpPr>
        <p:spPr>
          <a:xfrm>
            <a:off x="431374" y="561434"/>
            <a:ext cx="1113723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49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130B80-2872-4B5F-A299-99CB1A75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A693F-78CB-48B1-9BDC-A99C0DA37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FED4E-2B28-4A51-AEF4-64D24F1DA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883E9-0691-4217-B817-294AD089E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8FD7F-1C76-40F3-AF46-156577CB9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A15F3-3F74-48A4-A0A7-587F8AB0D6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8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  <p:sldLayoutId id="2147483653" r:id="rId4"/>
    <p:sldLayoutId id="2147483654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png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64AB78-082F-4D19-A02D-49EAE806AD7B}"/>
              </a:ext>
            </a:extLst>
          </p:cNvPr>
          <p:cNvSpPr/>
          <p:nvPr/>
        </p:nvSpPr>
        <p:spPr>
          <a:xfrm>
            <a:off x="2936415" y="1430888"/>
            <a:ext cx="63137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UX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고려한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 </a:t>
            </a:r>
            <a:r>
              <a:rPr lang="ko-KR" altLang="en-US" sz="4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r>
              <a:rPr lang="en-US" altLang="ko-KR" sz="4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>
                    <a:lumMod val="75000"/>
                  </a:prstClr>
                </a:solidFill>
              </a:rPr>
              <a:t>작성시간 </a:t>
            </a:r>
            <a:r>
              <a:rPr lang="en-US" altLang="ko-KR" sz="1200" kern="0" dirty="0">
                <a:solidFill>
                  <a:prstClr val="white">
                    <a:lumMod val="75000"/>
                  </a:prstClr>
                </a:solidFill>
              </a:rPr>
              <a:t>: 22</a:t>
            </a:r>
            <a:r>
              <a:rPr lang="ko-KR" altLang="en-US" sz="1200" kern="0" dirty="0">
                <a:solidFill>
                  <a:prstClr val="white">
                    <a:lumMod val="75000"/>
                  </a:prstClr>
                </a:solidFill>
              </a:rPr>
              <a:t>시간</a:t>
            </a:r>
            <a:endParaRPr lang="ko-KR" altLang="en-US" sz="72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" name="사각형: 둥근 모서리 29">
            <a:extLst>
              <a:ext uri="{FF2B5EF4-FFF2-40B4-BE49-F238E27FC236}">
                <a16:creationId xmlns:a16="http://schemas.microsoft.com/office/drawing/2014/main" id="{3EF70F83-F80C-4927-A3E5-204BD55E1821}"/>
              </a:ext>
            </a:extLst>
          </p:cNvPr>
          <p:cNvSpPr/>
          <p:nvPr/>
        </p:nvSpPr>
        <p:spPr>
          <a:xfrm>
            <a:off x="5561288" y="4119853"/>
            <a:ext cx="1090637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white"/>
                </a:solidFill>
              </a:rPr>
              <a:t>하 태 욱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E4EBAA-10B8-499A-B293-C08B0B5F5AB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106607" y="4515141"/>
            <a:ext cx="0" cy="2342859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D343AA-4CFB-4325-82FA-D5121BE49A2D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6093273" y="0"/>
            <a:ext cx="2" cy="1430888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5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919818"/>
              </p:ext>
            </p:extLst>
          </p:nvPr>
        </p:nvGraphicFramePr>
        <p:xfrm>
          <a:off x="663632" y="1296452"/>
          <a:ext cx="11007667" cy="449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353">
                  <a:extLst>
                    <a:ext uri="{9D8B030D-6E8A-4147-A177-3AD203B41FA5}">
                      <a16:colId xmlns:a16="http://schemas.microsoft.com/office/drawing/2014/main" val="179055214"/>
                    </a:ext>
                  </a:extLst>
                </a:gridCol>
                <a:gridCol w="9425314">
                  <a:extLst>
                    <a:ext uri="{9D8B030D-6E8A-4147-A177-3AD203B41FA5}">
                      <a16:colId xmlns:a16="http://schemas.microsoft.com/office/drawing/2014/main" val="3697475039"/>
                    </a:ext>
                  </a:extLst>
                </a:gridCol>
              </a:tblGrid>
              <a:tr h="4858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307569"/>
                  </a:ext>
                </a:extLst>
              </a:tr>
              <a:tr h="1374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이용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이용 시간의 경우 난이도에 따른 맵 크기를 다르게 함으로서 플레이 타임을 다르게 구성하였지만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높은 난이도로 짧은 플레이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쉬운 난이도로 긴 플레이를 즐기고 싶은 유저를 위해서 별도의 모드나 맵 크기 지정에 따른 보상 변경 등을 고려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77058"/>
                  </a:ext>
                </a:extLst>
              </a:tr>
              <a:tr h="12648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자동 사냥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게임의 장르 특성상 자동 사냥을 추가하기는 어려움으로 플레이어가 플레이 도중에 게임을 방치하더라도 캐릭터가 죽지 않을 수 있는 방법을 고려하여 추가할 것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515106"/>
                  </a:ext>
                </a:extLst>
              </a:tr>
              <a:tr h="1374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조작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배치와 게임 조작에 있어서 국내 유저에게 익숙하지 않은 방법일 가능성이 높으므로 다양한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배치 </a:t>
                      </a:r>
                      <a:r>
                        <a:rPr lang="ko-KR" altLang="en-US" sz="1400" dirty="0" err="1"/>
                        <a:t>프리셋과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커스터마이징</a:t>
                      </a:r>
                      <a:r>
                        <a:rPr lang="ko-KR" altLang="en-US" sz="1400" dirty="0"/>
                        <a:t> 기능을 추가하여 유저가 게임 조작을 더욱 쉽게 할 수 있도록 추가할 것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443412"/>
                  </a:ext>
                </a:extLst>
              </a:tr>
            </a:tbl>
          </a:graphicData>
        </a:graphic>
      </p:graphicFrame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 분석에 따른 </a:t>
            </a:r>
            <a:r>
              <a:rPr lang="ko-KR" altLang="en-US" dirty="0" err="1"/>
              <a:t>변경점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1" y="3470822"/>
            <a:ext cx="901661" cy="907816"/>
          </a:xfrm>
          <a:prstGeom prst="rect">
            <a:avLst/>
          </a:prstGeom>
        </p:spPr>
      </p:pic>
      <p:sp>
        <p:nvSpPr>
          <p:cNvPr id="8" name="Parallelogram 15">
            <a:extLst>
              <a:ext uri="{FF2B5EF4-FFF2-40B4-BE49-F238E27FC236}">
                <a16:creationId xmlns:a16="http://schemas.microsoft.com/office/drawing/2014/main" id="{1730AFBA-9B9C-4B5B-ABD6-1D993CFDEF89}"/>
              </a:ext>
            </a:extLst>
          </p:cNvPr>
          <p:cNvSpPr/>
          <p:nvPr/>
        </p:nvSpPr>
        <p:spPr>
          <a:xfrm flipH="1">
            <a:off x="1051694" y="2255681"/>
            <a:ext cx="819549" cy="81954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8" y="4775890"/>
            <a:ext cx="959403" cy="9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분석에 따른 </a:t>
            </a:r>
            <a:r>
              <a:rPr lang="en-US" altLang="ko-KR" dirty="0"/>
              <a:t>UI </a:t>
            </a:r>
            <a:r>
              <a:rPr lang="ko-KR" altLang="en-US" dirty="0"/>
              <a:t>배치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287142"/>
              </p:ext>
            </p:extLst>
          </p:nvPr>
        </p:nvGraphicFramePr>
        <p:xfrm>
          <a:off x="486669" y="780494"/>
          <a:ext cx="5237854" cy="274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0" name="Image" r:id="rId3" imgW="7619040" imgH="3704760" progId="Photoshop.Image.20">
                  <p:embed/>
                </p:oleObj>
              </mc:Choice>
              <mc:Fallback>
                <p:oleObj name="Image" r:id="rId3" imgW="7619040" imgH="3704760" progId="Photoshop.Image.20">
                  <p:embed/>
                  <p:pic>
                    <p:nvPicPr>
                      <p:cNvPr id="63" name="개체 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669" y="780494"/>
                        <a:ext cx="5237854" cy="274341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텍스트 개체 틀 5"/>
          <p:cNvSpPr txBox="1">
            <a:spLocks/>
          </p:cNvSpPr>
          <p:nvPr/>
        </p:nvSpPr>
        <p:spPr>
          <a:xfrm>
            <a:off x="5837222" y="491086"/>
            <a:ext cx="6086477" cy="62089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600" b="1" dirty="0">
                <a:latin typeface="+mn-ea"/>
              </a:rPr>
              <a:t>UI </a:t>
            </a:r>
            <a:r>
              <a:rPr lang="ko-KR" altLang="en-US" sz="1600" b="1" dirty="0">
                <a:latin typeface="+mn-ea"/>
              </a:rPr>
              <a:t>배치 의도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본 게임에는 캐릭터나 계정 레벨이 별도로 존재하지 않기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좌측 상단에는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유저가 자주 사용하지 않을 메뉴</a:t>
            </a:r>
            <a:r>
              <a:rPr lang="ko-KR" altLang="en-US" sz="1400" dirty="0">
                <a:latin typeface="+mn-ea"/>
              </a:rPr>
              <a:t>와 정보를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보기만 해도 되는 </a:t>
            </a:r>
            <a:r>
              <a:rPr lang="ko-KR" altLang="en-US" sz="1400" b="1" dirty="0" err="1">
                <a:solidFill>
                  <a:srgbClr val="00B050"/>
                </a:solidFill>
                <a:latin typeface="+mn-ea"/>
              </a:rPr>
              <a:t>체력바를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 배치</a:t>
            </a:r>
            <a:r>
              <a:rPr lang="ko-KR" altLang="en-US" sz="1400" dirty="0">
                <a:latin typeface="+mn-ea"/>
              </a:rPr>
              <a:t>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우측 상단에는 플레이 도중에 확인하게 되는 아이템 리스트와 퀘스트를 배치하여서 필요하다면 조금 더 쉽게 확인할 수 있도록 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플레이어 캐릭터를 화면 중앙에 배치</a:t>
            </a:r>
            <a:r>
              <a:rPr lang="ko-KR" altLang="en-US" sz="1400" dirty="0">
                <a:latin typeface="+mn-ea"/>
              </a:rPr>
              <a:t>함으로서 상하좌우를 모두 보기 볼 수 있도록 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컨트롤러의 경우 화면 좌측 어디든지 터치하면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터치 된 부분을 중심으로 컨트롤러가 조작되는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‘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동적 컨트롤러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’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를 사용</a:t>
            </a:r>
            <a:r>
              <a:rPr lang="ko-KR" altLang="en-US" sz="1400" dirty="0">
                <a:latin typeface="+mn-ea"/>
              </a:rPr>
              <a:t>하여 조작이 좀 더 편리하도록 하였다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유저가 플레이 시에 사용하게 되는 모든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UI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를 우측 하단에 배치함으로서 전투에서 빠르게 스킬이나 아이템의 상황을 파악</a:t>
            </a:r>
            <a:r>
              <a:rPr lang="ko-KR" altLang="en-US" sz="1400" dirty="0">
                <a:latin typeface="+mn-ea"/>
              </a:rPr>
              <a:t>할 수 있도록 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상황에 따른 빠른 대처가 가능</a:t>
            </a:r>
            <a:r>
              <a:rPr lang="ko-KR" altLang="en-US" sz="1400" dirty="0">
                <a:latin typeface="+mn-ea"/>
              </a:rPr>
              <a:t>하도록 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970" y="637166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823850" y="1389641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919350" y="637166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72802" y="2608841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274187" y="2608841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36862" y="5733158"/>
            <a:ext cx="5480988" cy="107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※ </a:t>
            </a:r>
            <a:r>
              <a:rPr lang="ko-KR" altLang="en-US" sz="1100" dirty="0"/>
              <a:t>모든 </a:t>
            </a:r>
            <a:r>
              <a:rPr lang="en-US" altLang="ko-KR" sz="1100" dirty="0"/>
              <a:t>UI </a:t>
            </a:r>
            <a:r>
              <a:rPr lang="ko-KR" altLang="en-US" sz="1100" dirty="0"/>
              <a:t>아이콘은 실제 사이즈가 </a:t>
            </a:r>
            <a:r>
              <a:rPr lang="en-US" altLang="ko-KR" sz="1100" dirty="0"/>
              <a:t>44pixel </a:t>
            </a:r>
            <a:r>
              <a:rPr lang="ko-KR" altLang="en-US" sz="1100" dirty="0"/>
              <a:t>보다 작게 표시 되더라도</a:t>
            </a:r>
            <a:r>
              <a:rPr lang="en-US" altLang="ko-KR" sz="1100" dirty="0"/>
              <a:t> </a:t>
            </a:r>
            <a:r>
              <a:rPr lang="ko-KR" altLang="en-US" sz="1100" dirty="0"/>
              <a:t>터치 영역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자체는 최소 </a:t>
            </a:r>
            <a:r>
              <a:rPr lang="en-US" altLang="ko-KR" sz="1100" dirty="0"/>
              <a:t>44pixel</a:t>
            </a:r>
            <a:r>
              <a:rPr lang="ko-KR" altLang="en-US" sz="1100" dirty="0"/>
              <a:t>로 설정하도록 한다</a:t>
            </a:r>
            <a:r>
              <a:rPr lang="en-US" altLang="ko-KR" sz="1100" dirty="0"/>
              <a:t>. (</a:t>
            </a:r>
            <a:r>
              <a:rPr lang="ko-KR" altLang="en-US" sz="1100" dirty="0"/>
              <a:t>가로가 길면서 세로가 짧은 경우 예외처리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터치 실수가 적으면서 가장 작은 사이즈인 </a:t>
            </a:r>
            <a:r>
              <a:rPr lang="en-US" altLang="ko-KR" sz="1100" dirty="0"/>
              <a:t>7mm</a:t>
            </a:r>
            <a:r>
              <a:rPr lang="ko-KR" altLang="en-US" sz="1100" dirty="0"/>
              <a:t>가 </a:t>
            </a:r>
            <a:r>
              <a:rPr lang="en-US" altLang="ko-KR" sz="1100" dirty="0"/>
              <a:t>44pixel </a:t>
            </a:r>
            <a:r>
              <a:rPr lang="ko-KR" altLang="en-US" sz="1100" dirty="0"/>
              <a:t>사이즈이다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아이콘 사이의 간격은 최소 </a:t>
            </a:r>
            <a:r>
              <a:rPr lang="en-US" altLang="ko-KR" sz="1100" dirty="0"/>
              <a:t>2mm </a:t>
            </a:r>
            <a:r>
              <a:rPr lang="ko-KR" altLang="en-US" sz="1100" dirty="0"/>
              <a:t>이상을 띄워주도록 한다</a:t>
            </a:r>
            <a:r>
              <a:rPr lang="en-US" altLang="ko-KR" sz="1100" dirty="0"/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86669" y="3595578"/>
            <a:ext cx="5237854" cy="2133600"/>
            <a:chOff x="486669" y="3595578"/>
            <a:chExt cx="5237854" cy="213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669" y="3595578"/>
              <a:ext cx="5237854" cy="2133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986" y="3595578"/>
              <a:ext cx="1514537" cy="1738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856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Naming Rules</a:t>
            </a:r>
            <a:endParaRPr lang="ko-KR" altLang="en-US" dirty="0"/>
          </a:p>
        </p:txBody>
      </p:sp>
      <p:sp>
        <p:nvSpPr>
          <p:cNvPr id="11" name="Google Shape;543;p45"/>
          <p:cNvSpPr/>
          <p:nvPr/>
        </p:nvSpPr>
        <p:spPr>
          <a:xfrm>
            <a:off x="6257926" y="837884"/>
            <a:ext cx="522922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</a:rPr>
              <a:t>모든 첫 단어는 반드시 대문자를 사용한다</a:t>
            </a:r>
            <a:r>
              <a:rPr lang="en-US" altLang="ko-KR" sz="1200" b="1" dirty="0">
                <a:solidFill>
                  <a:schemeClr val="dk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</a:rPr>
              <a:t>세부 위치의 경우 예외적으로 </a:t>
            </a:r>
            <a:r>
              <a:rPr lang="en-US" altLang="ko-KR" sz="1200" b="1" dirty="0">
                <a:solidFill>
                  <a:schemeClr val="dk1"/>
                </a:solidFill>
              </a:rPr>
              <a:t>L,R </a:t>
            </a:r>
            <a:r>
              <a:rPr lang="ko-KR" altLang="en-US" sz="1200" b="1" dirty="0">
                <a:solidFill>
                  <a:schemeClr val="dk1"/>
                </a:solidFill>
              </a:rPr>
              <a:t>다음에도 첫 알파벳을 대문자로 표기한다</a:t>
            </a:r>
            <a:r>
              <a:rPr lang="en-US" altLang="ko-KR" sz="1200" b="1" dirty="0">
                <a:solidFill>
                  <a:schemeClr val="dk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</a:rPr>
              <a:t>필요시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 </a:t>
            </a:r>
            <a:r>
              <a:rPr lang="ko-KR" altLang="en-US" sz="1200" b="1" dirty="0">
                <a:solidFill>
                  <a:schemeClr val="dk1"/>
                </a:solidFill>
              </a:rPr>
              <a:t>구분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없이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숫자로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순서를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표시한다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dk1"/>
                </a:solidFill>
              </a:rPr>
              <a:t>숫자는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altLang="en-US" sz="1200" b="1" dirty="0">
                <a:solidFill>
                  <a:schemeClr val="dk1"/>
                </a:solidFill>
              </a:rPr>
              <a:t>자리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수</a:t>
            </a:r>
            <a:r>
              <a:rPr lang="en-US" altLang="ko-KR" sz="1200" b="1" dirty="0">
                <a:solidFill>
                  <a:schemeClr val="dk1"/>
                </a:solidFill>
              </a:rPr>
              <a:t>(01, 02)</a:t>
            </a:r>
            <a:r>
              <a:rPr lang="ko-KR" altLang="en-US" sz="1200" b="1" dirty="0">
                <a:solidFill>
                  <a:schemeClr val="dk1"/>
                </a:solidFill>
              </a:rPr>
              <a:t>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기입한다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띄어쓰기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’,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-’ </a:t>
            </a:r>
            <a:r>
              <a:rPr lang="ko-KR" altLang="en-US" sz="1200" b="1" dirty="0">
                <a:solidFill>
                  <a:schemeClr val="dk1"/>
                </a:solidFill>
              </a:rPr>
              <a:t>표기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대신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_’</a:t>
            </a:r>
            <a:r>
              <a:rPr lang="ko-KR" altLang="en-US" sz="1200" b="1" dirty="0">
                <a:solidFill>
                  <a:schemeClr val="dk1"/>
                </a:solidFill>
              </a:rPr>
              <a:t>로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1"/>
                </a:solidFill>
              </a:rPr>
              <a:t>통일한다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분할로 화면을 나누어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배치하도록 한다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graphicFrame>
        <p:nvGraphicFramePr>
          <p:cNvPr id="12" name="Google Shape;540;p45"/>
          <p:cNvGraphicFramePr/>
          <p:nvPr>
            <p:extLst>
              <p:ext uri="{D42A27DB-BD31-4B8C-83A1-F6EECF244321}">
                <p14:modId xmlns:p14="http://schemas.microsoft.com/office/powerpoint/2010/main" val="1409487838"/>
              </p:ext>
            </p:extLst>
          </p:nvPr>
        </p:nvGraphicFramePr>
        <p:xfrm>
          <a:off x="542926" y="4082628"/>
          <a:ext cx="11034530" cy="2178950"/>
        </p:xfrm>
        <a:graphic>
          <a:graphicData uri="http://schemas.openxmlformats.org/drawingml/2006/table">
            <a:tbl>
              <a:tblPr/>
              <a:tblGrid>
                <a:gridCol w="169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8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86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05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3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60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4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페이지</a:t>
                      </a: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Gill Sans"/>
                        </a:rPr>
                        <a:t> </a:t>
                      </a: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위치</a:t>
                      </a:r>
                      <a:endParaRPr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세부</a:t>
                      </a:r>
                      <a:r>
                        <a:rPr lang="ko-KR" sz="1200" u="none" strike="noStrike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Gill Sans"/>
                        </a:rPr>
                        <a:t> </a:t>
                      </a:r>
                      <a:r>
                        <a:rPr lang="ko-KR" sz="1200" u="none" strike="noStrike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위치</a:t>
                      </a:r>
                      <a:endParaRPr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컨포넌트</a:t>
                      </a: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 타입</a:t>
                      </a: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기능</a:t>
                      </a:r>
                      <a:endParaRPr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확장자</a:t>
                      </a:r>
                      <a:endParaRPr sz="12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마을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Town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Top</a:t>
                      </a: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버튼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B</a:t>
                      </a:r>
                      <a:r>
                        <a:rPr lang="ko-KR" sz="14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tn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온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O</a:t>
                      </a:r>
                      <a:r>
                        <a:rPr lang="ko-KR" sz="14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n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P</a:t>
                      </a:r>
                      <a:r>
                        <a:rPr lang="ko-KR" sz="140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Arial"/>
                        </a:rPr>
                        <a:t>ng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대화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Talk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하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Bottom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컨트롤러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Ctr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오프</a:t>
                      </a:r>
                      <a:endParaRPr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Off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Png</a:t>
                      </a:r>
                      <a:endParaRPr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Battle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중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Center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이미지 필드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Img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상점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Shop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좌상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LTop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텍스트 필드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Txt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퀘스트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Quest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우상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RTop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프로그래스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바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Prob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4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87232076"/>
                  </a:ext>
                </a:extLst>
              </a:tr>
            </a:tbl>
          </a:graphicData>
        </a:graphic>
      </p:graphicFrame>
      <p:sp>
        <p:nvSpPr>
          <p:cNvPr id="13" name="Google Shape;544;p45"/>
          <p:cNvSpPr/>
          <p:nvPr/>
        </p:nvSpPr>
        <p:spPr>
          <a:xfrm>
            <a:off x="6153151" y="729277"/>
            <a:ext cx="5424305" cy="3245850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596827"/>
              </p:ext>
            </p:extLst>
          </p:nvPr>
        </p:nvGraphicFramePr>
        <p:xfrm>
          <a:off x="542926" y="931416"/>
          <a:ext cx="5441361" cy="2850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" name="Image" r:id="rId3" imgW="7619040" imgH="3704760" progId="Photoshop.Image.20">
                  <p:embed/>
                </p:oleObj>
              </mc:Choice>
              <mc:Fallback>
                <p:oleObj name="Image" r:id="rId3" imgW="7619040" imgH="3704760" progId="Photoshop.Image.20">
                  <p:embed/>
                  <p:pic>
                    <p:nvPicPr>
                      <p:cNvPr id="63" name="개체 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926" y="931416"/>
                        <a:ext cx="5441361" cy="285000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42927" y="2923368"/>
            <a:ext cx="5441360" cy="858057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Bottom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2927" y="931418"/>
            <a:ext cx="5441360" cy="359416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Top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927" y="1290834"/>
            <a:ext cx="5441360" cy="1623367"/>
          </a:xfrm>
          <a:prstGeom prst="rect">
            <a:avLst/>
          </a:prstGeom>
          <a:solidFill>
            <a:srgbClr val="92D050">
              <a:alpha val="6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Center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48301" y="1290834"/>
            <a:ext cx="1335986" cy="1623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RCenter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8301" y="931416"/>
            <a:ext cx="1335986" cy="35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RTop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48301" y="2923367"/>
            <a:ext cx="1335986" cy="858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RBottom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2927" y="1290834"/>
            <a:ext cx="1266824" cy="1623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LCenter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2927" y="931416"/>
            <a:ext cx="1266824" cy="359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LTop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2927" y="2914201"/>
            <a:ext cx="1266824" cy="86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LBottom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9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09398"/>
              </p:ext>
            </p:extLst>
          </p:nvPr>
        </p:nvGraphicFramePr>
        <p:xfrm>
          <a:off x="5935730" y="789469"/>
          <a:ext cx="6180707" cy="1542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566">
                  <a:extLst>
                    <a:ext uri="{9D8B030D-6E8A-4147-A177-3AD203B41FA5}">
                      <a16:colId xmlns:a16="http://schemas.microsoft.com/office/drawing/2014/main" val="3016209694"/>
                    </a:ext>
                  </a:extLst>
                </a:gridCol>
                <a:gridCol w="1733047">
                  <a:extLst>
                    <a:ext uri="{9D8B030D-6E8A-4147-A177-3AD203B41FA5}">
                      <a16:colId xmlns:a16="http://schemas.microsoft.com/office/drawing/2014/main" val="631758144"/>
                    </a:ext>
                  </a:extLst>
                </a:gridCol>
                <a:gridCol w="1733047">
                  <a:extLst>
                    <a:ext uri="{9D8B030D-6E8A-4147-A177-3AD203B41FA5}">
                      <a16:colId xmlns:a16="http://schemas.microsoft.com/office/drawing/2014/main" val="3826687651"/>
                    </a:ext>
                  </a:extLst>
                </a:gridCol>
                <a:gridCol w="1733047">
                  <a:extLst>
                    <a:ext uri="{9D8B030D-6E8A-4147-A177-3AD203B41FA5}">
                      <a16:colId xmlns:a16="http://schemas.microsoft.com/office/drawing/2014/main" val="3869052755"/>
                    </a:ext>
                  </a:extLst>
                </a:gridCol>
              </a:tblGrid>
              <a:tr h="41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도형설명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454324"/>
                  </a:ext>
                </a:extLst>
              </a:tr>
              <a:tr h="34742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차트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게임접속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마을화면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본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308675"/>
                  </a:ext>
                </a:extLst>
              </a:tr>
              <a:tr h="34742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모바일 환경에서 게임 </a:t>
                      </a:r>
                      <a:r>
                        <a:rPr lang="ko-KR" altLang="en-US" sz="900" dirty="0" err="1"/>
                        <a:t>접속시에</a:t>
                      </a:r>
                      <a:r>
                        <a:rPr lang="ko-KR" altLang="en-US" sz="900" dirty="0"/>
                        <a:t> 팀 로고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혹은 제작 엔진 로고</a:t>
                      </a:r>
                      <a:r>
                        <a:rPr lang="en-US" altLang="ko-KR" sz="900" dirty="0"/>
                        <a:t>) </a:t>
                      </a:r>
                      <a:r>
                        <a:rPr lang="ko-KR" altLang="en-US" sz="900" dirty="0"/>
                        <a:t>등을 띄우고 게임에 접속하게 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본 게임에는 로비 화면이 존재하지 않으며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게임의 중심지인 마을 화면에서 모든 콘텐츠와 연결된다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마을 화면에서 포탈과 상호작용을 하게 되면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게임을 시작할 수 있고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스테이지 선택까지 마치면 본 게임에 진입하게 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13195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플로우</a:t>
            </a:r>
            <a:r>
              <a:rPr lang="ko-KR" altLang="en-US" dirty="0"/>
              <a:t> 차트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63633" y="1557851"/>
            <a:ext cx="10605291" cy="4883769"/>
            <a:chOff x="663633" y="1557851"/>
            <a:chExt cx="10605291" cy="488376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B49EF55-59B6-4CEC-A255-E2C9A52CDF34}"/>
                </a:ext>
              </a:extLst>
            </p:cNvPr>
            <p:cNvSpPr/>
            <p:nvPr/>
          </p:nvSpPr>
          <p:spPr>
            <a:xfrm>
              <a:off x="8023067" y="3794996"/>
              <a:ext cx="3145987" cy="196749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147705-7700-4598-8C86-45301AFBA114}"/>
                </a:ext>
              </a:extLst>
            </p:cNvPr>
            <p:cNvSpPr/>
            <p:nvPr/>
          </p:nvSpPr>
          <p:spPr>
            <a:xfrm>
              <a:off x="1801005" y="1557851"/>
              <a:ext cx="2067362" cy="12284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C324128-1C02-4294-A964-F0584899AA3D}"/>
                </a:ext>
              </a:extLst>
            </p:cNvPr>
            <p:cNvSpPr/>
            <p:nvPr/>
          </p:nvSpPr>
          <p:spPr>
            <a:xfrm>
              <a:off x="6055578" y="5842385"/>
              <a:ext cx="1218446" cy="5992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B3D66C-EC2C-4EDD-BC6C-0570EEE3002F}"/>
                </a:ext>
              </a:extLst>
            </p:cNvPr>
            <p:cNvSpPr/>
            <p:nvPr/>
          </p:nvSpPr>
          <p:spPr>
            <a:xfrm>
              <a:off x="3978228" y="2576551"/>
              <a:ext cx="3934980" cy="31459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0000000-0008-0000-0300-000022000000}"/>
                </a:ext>
              </a:extLst>
            </p:cNvPr>
            <p:cNvSpPr/>
            <p:nvPr/>
          </p:nvSpPr>
          <p:spPr>
            <a:xfrm>
              <a:off x="4687322" y="1697673"/>
              <a:ext cx="1088612" cy="7490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00000000-0008-0000-0300-000021000000}"/>
                </a:ext>
              </a:extLst>
            </p:cNvPr>
            <p:cNvSpPr/>
            <p:nvPr/>
          </p:nvSpPr>
          <p:spPr>
            <a:xfrm>
              <a:off x="8102964" y="2536602"/>
              <a:ext cx="3165960" cy="11485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00000000-0008-0000-0300-000020000000}"/>
                </a:ext>
              </a:extLst>
            </p:cNvPr>
            <p:cNvSpPr/>
            <p:nvPr/>
          </p:nvSpPr>
          <p:spPr>
            <a:xfrm>
              <a:off x="792292" y="3495378"/>
              <a:ext cx="3076075" cy="69911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00000000-0008-0000-0300-00001F000000}"/>
                </a:ext>
              </a:extLst>
            </p:cNvPr>
            <p:cNvSpPr/>
            <p:nvPr/>
          </p:nvSpPr>
          <p:spPr>
            <a:xfrm>
              <a:off x="2739807" y="4264398"/>
              <a:ext cx="1138548" cy="69911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0000000-0008-0000-0300-00001E000000}"/>
                </a:ext>
              </a:extLst>
            </p:cNvPr>
            <p:cNvSpPr/>
            <p:nvPr/>
          </p:nvSpPr>
          <p:spPr>
            <a:xfrm>
              <a:off x="4717285" y="5842385"/>
              <a:ext cx="1218446" cy="59923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0000000-0008-0000-0300-00001D000000}"/>
                </a:ext>
              </a:extLst>
            </p:cNvPr>
            <p:cNvSpPr/>
            <p:nvPr/>
          </p:nvSpPr>
          <p:spPr>
            <a:xfrm>
              <a:off x="8162888" y="4034691"/>
              <a:ext cx="2636637" cy="11085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000000-0008-0000-0300-000002000000}"/>
                </a:ext>
              </a:extLst>
            </p:cNvPr>
            <p:cNvSpPr/>
            <p:nvPr/>
          </p:nvSpPr>
          <p:spPr>
            <a:xfrm>
              <a:off x="5591169" y="4051670"/>
              <a:ext cx="843924" cy="395495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게임시작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000000-0008-0000-0300-000004000000}"/>
                </a:ext>
              </a:extLst>
            </p:cNvPr>
            <p:cNvSpPr/>
            <p:nvPr/>
          </p:nvSpPr>
          <p:spPr>
            <a:xfrm>
              <a:off x="6964417" y="4394233"/>
              <a:ext cx="851913" cy="379516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포탈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000000-0008-0000-0300-000005000000}"/>
                </a:ext>
              </a:extLst>
            </p:cNvPr>
            <p:cNvSpPr/>
            <p:nvPr/>
          </p:nvSpPr>
          <p:spPr>
            <a:xfrm>
              <a:off x="8495993" y="4124576"/>
              <a:ext cx="854262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메인</a:t>
              </a:r>
              <a:endParaRPr lang="en-US" altLang="ko-KR" sz="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스테이지</a:t>
              </a:r>
              <a:endParaRPr lang="en-US" altLang="ko-KR" sz="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난이도</a:t>
              </a:r>
              <a:r>
                <a:rPr lang="en-US" altLang="ko-KR" sz="80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000000-0008-0000-0300-000006000000}"/>
                </a:ext>
              </a:extLst>
            </p:cNvPr>
            <p:cNvSpPr/>
            <p:nvPr/>
          </p:nvSpPr>
          <p:spPr>
            <a:xfrm>
              <a:off x="8495993" y="4637451"/>
              <a:ext cx="854262" cy="41394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  <a:endParaRPr lang="en-US" altLang="ko-KR" sz="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스테이지</a:t>
              </a:r>
              <a:endParaRPr lang="en-US" altLang="ko-KR" sz="800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en-US" altLang="ko-KR" sz="80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ysClr val="windowText" lastClr="000000"/>
                  </a:solidFill>
                  <a:latin typeface="+mn-ea"/>
                </a:rPr>
                <a:t>난이도</a:t>
              </a:r>
              <a:r>
                <a:rPr lang="en-US" altLang="ko-KR" sz="80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000000-0008-0000-0300-000008000000}"/>
                </a:ext>
              </a:extLst>
            </p:cNvPr>
            <p:cNvSpPr/>
            <p:nvPr/>
          </p:nvSpPr>
          <p:spPr>
            <a:xfrm>
              <a:off x="9804322" y="4394234"/>
              <a:ext cx="85426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스테이지 선택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0000000-0008-0000-0300-000009000000}"/>
                </a:ext>
              </a:extLst>
            </p:cNvPr>
            <p:cNvSpPr/>
            <p:nvPr/>
          </p:nvSpPr>
          <p:spPr>
            <a:xfrm>
              <a:off x="4907042" y="5223175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상인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0000000-0008-0000-0300-00000A000000}"/>
                </a:ext>
              </a:extLst>
            </p:cNvPr>
            <p:cNvSpPr/>
            <p:nvPr/>
          </p:nvSpPr>
          <p:spPr>
            <a:xfrm>
              <a:off x="6255321" y="5223175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뒷골목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상인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000000-0008-0000-0300-00000B000000}"/>
                </a:ext>
              </a:extLst>
            </p:cNvPr>
            <p:cNvSpPr/>
            <p:nvPr/>
          </p:nvSpPr>
          <p:spPr>
            <a:xfrm>
              <a:off x="4907042" y="5952244"/>
              <a:ext cx="851913" cy="401017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상점창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000000-0008-0000-0300-00000C000000}"/>
                </a:ext>
              </a:extLst>
            </p:cNvPr>
            <p:cNvSpPr/>
            <p:nvPr/>
          </p:nvSpPr>
          <p:spPr>
            <a:xfrm>
              <a:off x="6255322" y="5955182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아이템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  <a:latin typeface="+mn-ea"/>
                </a:rPr>
                <a:t>제외창</a:t>
              </a:r>
              <a:endParaRPr lang="ko-KR" altLang="en-US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000000-0008-0000-0300-00000D000000}"/>
                </a:ext>
              </a:extLst>
            </p:cNvPr>
            <p:cNvSpPr/>
            <p:nvPr/>
          </p:nvSpPr>
          <p:spPr>
            <a:xfrm>
              <a:off x="4157998" y="4394232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퀘스트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0000000-0008-0000-0300-00000E000000}"/>
                </a:ext>
              </a:extLst>
            </p:cNvPr>
            <p:cNvSpPr/>
            <p:nvPr/>
          </p:nvSpPr>
          <p:spPr>
            <a:xfrm>
              <a:off x="2879630" y="4405865"/>
              <a:ext cx="851913" cy="407478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퀘스트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목록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000000-0008-0000-0300-000010000000}"/>
                </a:ext>
              </a:extLst>
            </p:cNvPr>
            <p:cNvSpPr/>
            <p:nvPr/>
          </p:nvSpPr>
          <p:spPr>
            <a:xfrm>
              <a:off x="6634838" y="2906131"/>
              <a:ext cx="851913" cy="413941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메뉴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0000000-0008-0000-0300-000011000000}"/>
                </a:ext>
              </a:extLst>
            </p:cNvPr>
            <p:cNvSpPr/>
            <p:nvPr/>
          </p:nvSpPr>
          <p:spPr>
            <a:xfrm>
              <a:off x="8292722" y="2646462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공지사항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000000-0008-0000-0300-000012000000}"/>
                </a:ext>
              </a:extLst>
            </p:cNvPr>
            <p:cNvSpPr/>
            <p:nvPr/>
          </p:nvSpPr>
          <p:spPr>
            <a:xfrm>
              <a:off x="8293309" y="3135837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업적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000000-0008-0000-0300-000013000000}"/>
                </a:ext>
              </a:extLst>
            </p:cNvPr>
            <p:cNvSpPr/>
            <p:nvPr/>
          </p:nvSpPr>
          <p:spPr>
            <a:xfrm>
              <a:off x="10272607" y="2646462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게임 설정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000000-0008-0000-0300-000014000000}"/>
                </a:ext>
              </a:extLst>
            </p:cNvPr>
            <p:cNvSpPr/>
            <p:nvPr/>
          </p:nvSpPr>
          <p:spPr>
            <a:xfrm>
              <a:off x="10277896" y="3135837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스토리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000000-0008-0000-0300-000015000000}"/>
                </a:ext>
              </a:extLst>
            </p:cNvPr>
            <p:cNvSpPr/>
            <p:nvPr/>
          </p:nvSpPr>
          <p:spPr>
            <a:xfrm>
              <a:off x="9273235" y="2646462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도움말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0000000-0008-0000-0300-000016000000}"/>
                </a:ext>
              </a:extLst>
            </p:cNvPr>
            <p:cNvSpPr/>
            <p:nvPr/>
          </p:nvSpPr>
          <p:spPr>
            <a:xfrm>
              <a:off x="9275584" y="3135837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커뮤니티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000000-0008-0000-0300-000017000000}"/>
                </a:ext>
              </a:extLst>
            </p:cNvPr>
            <p:cNvSpPr/>
            <p:nvPr/>
          </p:nvSpPr>
          <p:spPr>
            <a:xfrm>
              <a:off x="4128036" y="3645188"/>
              <a:ext cx="851913" cy="40748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캐릭터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정보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000000-0008-0000-0300-000018000000}"/>
                </a:ext>
              </a:extLst>
            </p:cNvPr>
            <p:cNvSpPr/>
            <p:nvPr/>
          </p:nvSpPr>
          <p:spPr>
            <a:xfrm>
              <a:off x="913314" y="3646716"/>
              <a:ext cx="851914" cy="40748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장비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000000-0008-0000-0300-000019000000}"/>
                </a:ext>
              </a:extLst>
            </p:cNvPr>
            <p:cNvSpPr/>
            <p:nvPr/>
          </p:nvSpPr>
          <p:spPr>
            <a:xfrm>
              <a:off x="1879141" y="3646716"/>
              <a:ext cx="851913" cy="40748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스킬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000000-0008-0000-0300-00001A000000}"/>
                </a:ext>
              </a:extLst>
            </p:cNvPr>
            <p:cNvSpPr/>
            <p:nvPr/>
          </p:nvSpPr>
          <p:spPr>
            <a:xfrm>
              <a:off x="2853192" y="3646716"/>
              <a:ext cx="851914" cy="40748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>
                  <a:solidFill>
                    <a:sysClr val="windowText" lastClr="000000"/>
                  </a:solidFill>
                  <a:latin typeface="+mn-ea"/>
                </a:rPr>
                <a:t>스테이터스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000000-0008-0000-0300-00001B000000}"/>
                </a:ext>
              </a:extLst>
            </p:cNvPr>
            <p:cNvSpPr/>
            <p:nvPr/>
          </p:nvSpPr>
          <p:spPr>
            <a:xfrm>
              <a:off x="4807169" y="2911064"/>
              <a:ext cx="851913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아이템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리스트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000000-0008-0000-0300-00001C000000}"/>
                </a:ext>
              </a:extLst>
            </p:cNvPr>
            <p:cNvSpPr/>
            <p:nvPr/>
          </p:nvSpPr>
          <p:spPr>
            <a:xfrm>
              <a:off x="4798357" y="1867456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아이템</a:t>
              </a:r>
              <a:endParaRPr lang="en-US" altLang="ko-KR" dirty="0">
                <a:solidFill>
                  <a:sysClr val="windowText" lastClr="000000"/>
                </a:solidFill>
                <a:latin typeface="+mn-ea"/>
              </a:endParaRPr>
            </a:p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목록</a:t>
              </a:r>
            </a:p>
          </p:txBody>
        </p:sp>
        <p:cxnSp>
          <p:nvCxnSpPr>
            <p:cNvPr id="37" name="직선 화살표 연결선 35">
              <a:extLst>
                <a:ext uri="{FF2B5EF4-FFF2-40B4-BE49-F238E27FC236}">
                  <a16:creationId xmlns:a16="http://schemas.microsoft.com/office/drawing/2014/main" id="{80028FE6-2ACB-465D-942B-A422BE571E85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435094" y="4249417"/>
              <a:ext cx="529324" cy="334574"/>
            </a:xfrm>
            <a:prstGeom prst="bentConnector3">
              <a:avLst>
                <a:gd name="adj1" fmla="val 50000"/>
              </a:avLst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5">
              <a:extLst>
                <a:ext uri="{FF2B5EF4-FFF2-40B4-BE49-F238E27FC236}">
                  <a16:creationId xmlns:a16="http://schemas.microsoft.com/office/drawing/2014/main" id="{5740C419-1AE9-43DC-B0F8-5460862E0ACB}"/>
                </a:ext>
              </a:extLst>
            </p:cNvPr>
            <p:cNvCxnSpPr>
              <a:stCxn id="13" idx="1"/>
              <a:endCxn id="22" idx="3"/>
            </p:cNvCxnSpPr>
            <p:nvPr/>
          </p:nvCxnSpPr>
          <p:spPr>
            <a:xfrm rot="10800000" flipV="1">
              <a:off x="5009911" y="4249417"/>
              <a:ext cx="581259" cy="348554"/>
            </a:xfrm>
            <a:prstGeom prst="bentConnector3">
              <a:avLst>
                <a:gd name="adj1" fmla="val 51718"/>
              </a:avLst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5">
              <a:extLst>
                <a:ext uri="{FF2B5EF4-FFF2-40B4-BE49-F238E27FC236}">
                  <a16:creationId xmlns:a16="http://schemas.microsoft.com/office/drawing/2014/main" id="{2E33C34C-E025-4E69-86BB-12508C0B12C8}"/>
                </a:ext>
              </a:extLst>
            </p:cNvPr>
            <p:cNvCxnSpPr>
              <a:stCxn id="13" idx="1"/>
              <a:endCxn id="31" idx="3"/>
            </p:cNvCxnSpPr>
            <p:nvPr/>
          </p:nvCxnSpPr>
          <p:spPr>
            <a:xfrm rot="10800000">
              <a:off x="4979950" y="3848928"/>
              <a:ext cx="611220" cy="400489"/>
            </a:xfrm>
            <a:prstGeom prst="bentConnector3">
              <a:avLst>
                <a:gd name="adj1" fmla="val 50000"/>
              </a:avLst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5">
              <a:extLst>
                <a:ext uri="{FF2B5EF4-FFF2-40B4-BE49-F238E27FC236}">
                  <a16:creationId xmlns:a16="http://schemas.microsoft.com/office/drawing/2014/main" id="{7225F880-CC75-4D0E-91E6-4AB08A86E500}"/>
                </a:ext>
              </a:extLst>
            </p:cNvPr>
            <p:cNvCxnSpPr>
              <a:stCxn id="13" idx="0"/>
              <a:endCxn id="35" idx="3"/>
            </p:cNvCxnSpPr>
            <p:nvPr/>
          </p:nvCxnSpPr>
          <p:spPr>
            <a:xfrm rot="16200000" flipV="1">
              <a:off x="5367675" y="3406212"/>
              <a:ext cx="936866" cy="354050"/>
            </a:xfrm>
            <a:prstGeom prst="bentConnector2">
              <a:avLst/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35">
              <a:extLst>
                <a:ext uri="{FF2B5EF4-FFF2-40B4-BE49-F238E27FC236}">
                  <a16:creationId xmlns:a16="http://schemas.microsoft.com/office/drawing/2014/main" id="{814E3C5A-8C7D-4040-AA83-CBA0C1740FDB}"/>
                </a:ext>
              </a:extLst>
            </p:cNvPr>
            <p:cNvCxnSpPr>
              <a:stCxn id="13" idx="0"/>
              <a:endCxn id="24" idx="1"/>
            </p:cNvCxnSpPr>
            <p:nvPr/>
          </p:nvCxnSpPr>
          <p:spPr>
            <a:xfrm rot="5400000" flipH="1" flipV="1">
              <a:off x="5854701" y="3271533"/>
              <a:ext cx="938569" cy="621706"/>
            </a:xfrm>
            <a:prstGeom prst="bentConnector2">
              <a:avLst/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3207B4D-F439-42D4-83BC-B569F31F9EE7}"/>
                </a:ext>
              </a:extLst>
            </p:cNvPr>
            <p:cNvCxnSpPr>
              <a:stCxn id="31" idx="1"/>
              <a:endCxn id="34" idx="3"/>
            </p:cNvCxnSpPr>
            <p:nvPr/>
          </p:nvCxnSpPr>
          <p:spPr>
            <a:xfrm flipH="1">
              <a:off x="3705106" y="3848928"/>
              <a:ext cx="422931" cy="15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C02885C-B24A-44DA-B7F3-2BAA6FF94221}"/>
                </a:ext>
              </a:extLst>
            </p:cNvPr>
            <p:cNvCxnSpPr>
              <a:stCxn id="22" idx="1"/>
              <a:endCxn id="23" idx="3"/>
            </p:cNvCxnSpPr>
            <p:nvPr/>
          </p:nvCxnSpPr>
          <p:spPr>
            <a:xfrm flipH="1">
              <a:off x="3731543" y="4597972"/>
              <a:ext cx="426455" cy="116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C67CB73-091D-4A96-AA0F-573855CD32C9}"/>
                </a:ext>
              </a:extLst>
            </p:cNvPr>
            <p:cNvCxnSpPr>
              <a:stCxn id="18" idx="2"/>
              <a:endCxn id="20" idx="0"/>
            </p:cNvCxnSpPr>
            <p:nvPr/>
          </p:nvCxnSpPr>
          <p:spPr>
            <a:xfrm>
              <a:off x="5332999" y="5630654"/>
              <a:ext cx="1" cy="3215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4958F8C-DB2A-4D14-9E14-AE27C569F42C}"/>
                </a:ext>
              </a:extLst>
            </p:cNvPr>
            <p:cNvCxnSpPr>
              <a:stCxn id="19" idx="2"/>
              <a:endCxn id="21" idx="0"/>
            </p:cNvCxnSpPr>
            <p:nvPr/>
          </p:nvCxnSpPr>
          <p:spPr>
            <a:xfrm>
              <a:off x="6681278" y="5630654"/>
              <a:ext cx="1" cy="3245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39">
              <a:extLst>
                <a:ext uri="{FF2B5EF4-FFF2-40B4-BE49-F238E27FC236}">
                  <a16:creationId xmlns:a16="http://schemas.microsoft.com/office/drawing/2014/main" id="{B591BB86-0AE1-4F8A-9BB8-C7C0BC88D16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7816330" y="4328316"/>
              <a:ext cx="679663" cy="255675"/>
            </a:xfrm>
            <a:prstGeom prst="bentConnector3">
              <a:avLst>
                <a:gd name="adj1" fmla="val 67633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39">
              <a:extLst>
                <a:ext uri="{FF2B5EF4-FFF2-40B4-BE49-F238E27FC236}">
                  <a16:creationId xmlns:a16="http://schemas.microsoft.com/office/drawing/2014/main" id="{17CA2A66-0C3E-4F33-B8A2-AB20C52C1803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>
              <a:off x="7816330" y="4583991"/>
              <a:ext cx="679663" cy="260431"/>
            </a:xfrm>
            <a:prstGeom prst="bentConnector3">
              <a:avLst>
                <a:gd name="adj1" fmla="val 67633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39">
              <a:extLst>
                <a:ext uri="{FF2B5EF4-FFF2-40B4-BE49-F238E27FC236}">
                  <a16:creationId xmlns:a16="http://schemas.microsoft.com/office/drawing/2014/main" id="{125E0B44-E646-45C4-9855-679404B40DCE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9350256" y="4328316"/>
              <a:ext cx="454067" cy="269658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39">
              <a:extLst>
                <a:ext uri="{FF2B5EF4-FFF2-40B4-BE49-F238E27FC236}">
                  <a16:creationId xmlns:a16="http://schemas.microsoft.com/office/drawing/2014/main" id="{30F652D8-78E8-4690-A773-F55207DAA7CE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9350256" y="4597973"/>
              <a:ext cx="454067" cy="246449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C8337B60-EFE1-49F5-89BD-341069A6B56D}"/>
                </a:ext>
              </a:extLst>
            </p:cNvPr>
            <p:cNvCxnSpPr>
              <a:stCxn id="35" idx="0"/>
              <a:endCxn id="7" idx="2"/>
            </p:cNvCxnSpPr>
            <p:nvPr/>
          </p:nvCxnSpPr>
          <p:spPr>
            <a:xfrm flipH="1" flipV="1">
              <a:off x="5231628" y="2446716"/>
              <a:ext cx="1498" cy="4643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71BCA85-3661-4D26-A01D-B00A10DEB4BB}"/>
                </a:ext>
              </a:extLst>
            </p:cNvPr>
            <p:cNvCxnSpPr>
              <a:stCxn id="24" idx="3"/>
              <a:endCxn id="8" idx="1"/>
            </p:cNvCxnSpPr>
            <p:nvPr/>
          </p:nvCxnSpPr>
          <p:spPr>
            <a:xfrm flipV="1">
              <a:off x="7486751" y="3110869"/>
              <a:ext cx="616213" cy="22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35">
              <a:extLst>
                <a:ext uri="{FF2B5EF4-FFF2-40B4-BE49-F238E27FC236}">
                  <a16:creationId xmlns:a16="http://schemas.microsoft.com/office/drawing/2014/main" id="{82F65E69-955B-4B4B-8F0B-96D5F8F9B92F}"/>
                </a:ext>
              </a:extLst>
            </p:cNvPr>
            <p:cNvCxnSpPr>
              <a:stCxn id="13" idx="2"/>
              <a:endCxn id="18" idx="0"/>
            </p:cNvCxnSpPr>
            <p:nvPr/>
          </p:nvCxnSpPr>
          <p:spPr>
            <a:xfrm rot="5400000">
              <a:off x="5285061" y="4495103"/>
              <a:ext cx="776010" cy="680133"/>
            </a:xfrm>
            <a:prstGeom prst="bentConnector3">
              <a:avLst>
                <a:gd name="adj1" fmla="val 50000"/>
              </a:avLst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35">
              <a:extLst>
                <a:ext uri="{FF2B5EF4-FFF2-40B4-BE49-F238E27FC236}">
                  <a16:creationId xmlns:a16="http://schemas.microsoft.com/office/drawing/2014/main" id="{4F054894-1F03-497A-A0FD-D1538FDCAD97}"/>
                </a:ext>
              </a:extLst>
            </p:cNvPr>
            <p:cNvCxnSpPr>
              <a:stCxn id="13" idx="2"/>
              <a:endCxn id="19" idx="0"/>
            </p:cNvCxnSpPr>
            <p:nvPr/>
          </p:nvCxnSpPr>
          <p:spPr>
            <a:xfrm rot="16200000" flipH="1">
              <a:off x="5959200" y="4501096"/>
              <a:ext cx="776010" cy="668146"/>
            </a:xfrm>
            <a:prstGeom prst="bentConnector3">
              <a:avLst>
                <a:gd name="adj1" fmla="val 50000"/>
              </a:avLst>
            </a:prstGeom>
            <a:ln w="28575">
              <a:solidFill>
                <a:sysClr val="windowText" lastClr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41">
              <a:extLst>
                <a:ext uri="{FF2B5EF4-FFF2-40B4-BE49-F238E27FC236}">
                  <a16:creationId xmlns:a16="http://schemas.microsoft.com/office/drawing/2014/main" id="{3BD4D94E-E516-467F-B786-90CBB87C3FDF}"/>
                </a:ext>
              </a:extLst>
            </p:cNvPr>
            <p:cNvSpPr txBox="1"/>
            <p:nvPr/>
          </p:nvSpPr>
          <p:spPr>
            <a:xfrm>
              <a:off x="5536591" y="2581642"/>
              <a:ext cx="1189749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+mn-ea"/>
                </a:rPr>
                <a:t>마을 화면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360D34F-26E4-418A-836F-9282B40DA554}"/>
                </a:ext>
              </a:extLst>
            </p:cNvPr>
            <p:cNvSpPr/>
            <p:nvPr/>
          </p:nvSpPr>
          <p:spPr>
            <a:xfrm>
              <a:off x="663633" y="1777568"/>
              <a:ext cx="851914" cy="788994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>
                  <a:solidFill>
                    <a:sysClr val="windowText" lastClr="000000"/>
                  </a:solidFill>
                  <a:latin typeface="+mn-ea"/>
                </a:rPr>
                <a:t>모바일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F1F2B6-F270-485C-9E09-7872B28B2BE2}"/>
                </a:ext>
              </a:extLst>
            </p:cNvPr>
            <p:cNvSpPr/>
            <p:nvPr/>
          </p:nvSpPr>
          <p:spPr>
            <a:xfrm>
              <a:off x="1922027" y="1667709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팀 로고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EB6BA05-D1FC-4E13-8221-67D0BEC2A0F9}"/>
                </a:ext>
              </a:extLst>
            </p:cNvPr>
            <p:cNvSpPr/>
            <p:nvPr/>
          </p:nvSpPr>
          <p:spPr>
            <a:xfrm>
              <a:off x="2899603" y="1677697"/>
              <a:ext cx="851914" cy="407480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+mn-ea"/>
                </a:rPr>
                <a:t>게임시작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9735CA7-5E4A-46CC-BAC1-ED1D37974594}"/>
                </a:ext>
              </a:extLst>
            </p:cNvPr>
            <p:cNvSpPr/>
            <p:nvPr/>
          </p:nvSpPr>
          <p:spPr>
            <a:xfrm>
              <a:off x="2899603" y="2255960"/>
              <a:ext cx="851914" cy="407479"/>
            </a:xfrm>
            <a:prstGeom prst="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dirty="0">
                  <a:solidFill>
                    <a:sysClr val="windowText" lastClr="000000"/>
                  </a:solidFill>
                  <a:latin typeface="+mn-ea"/>
                </a:rPr>
                <a:t>구글 계정 연동</a:t>
              </a:r>
            </a:p>
          </p:txBody>
        </p:sp>
        <p:sp>
          <p:nvSpPr>
            <p:cNvPr id="59" name="TextBox 151">
              <a:extLst>
                <a:ext uri="{FF2B5EF4-FFF2-40B4-BE49-F238E27FC236}">
                  <a16:creationId xmlns:a16="http://schemas.microsoft.com/office/drawing/2014/main" id="{AFAC80C9-A489-413E-BA22-BD6E265FD2E9}"/>
                </a:ext>
              </a:extLst>
            </p:cNvPr>
            <p:cNvSpPr txBox="1"/>
            <p:nvPr/>
          </p:nvSpPr>
          <p:spPr>
            <a:xfrm>
              <a:off x="1765228" y="2293707"/>
              <a:ext cx="1189749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+mn-ea"/>
                </a:rPr>
                <a:t>게임 접속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8BF1684-2E79-4AE9-A837-5A3383C24478}"/>
                </a:ext>
              </a:extLst>
            </p:cNvPr>
            <p:cNvCxnSpPr>
              <a:stCxn id="55" idx="3"/>
              <a:endCxn id="4" idx="1"/>
            </p:cNvCxnSpPr>
            <p:nvPr/>
          </p:nvCxnSpPr>
          <p:spPr>
            <a:xfrm>
              <a:off x="1515547" y="2172066"/>
              <a:ext cx="285459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39">
              <a:extLst>
                <a:ext uri="{FF2B5EF4-FFF2-40B4-BE49-F238E27FC236}">
                  <a16:creationId xmlns:a16="http://schemas.microsoft.com/office/drawing/2014/main" id="{DEEAC69B-9DF1-4E8E-8D00-C67A1167C539}"/>
                </a:ext>
              </a:extLst>
            </p:cNvPr>
            <p:cNvCxnSpPr>
              <a:stCxn id="57" idx="3"/>
            </p:cNvCxnSpPr>
            <p:nvPr/>
          </p:nvCxnSpPr>
          <p:spPr>
            <a:xfrm>
              <a:off x="3751517" y="1881438"/>
              <a:ext cx="646176" cy="85491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165">
              <a:extLst>
                <a:ext uri="{FF2B5EF4-FFF2-40B4-BE49-F238E27FC236}">
                  <a16:creationId xmlns:a16="http://schemas.microsoft.com/office/drawing/2014/main" id="{5DA8EF75-519E-4224-9B09-EBBEBAF137D6}"/>
                </a:ext>
              </a:extLst>
            </p:cNvPr>
            <p:cNvSpPr txBox="1"/>
            <p:nvPr/>
          </p:nvSpPr>
          <p:spPr>
            <a:xfrm>
              <a:off x="9097831" y="5214101"/>
              <a:ext cx="958916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ctr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 dirty="0">
                  <a:latin typeface="+mn-ea"/>
                </a:rPr>
                <a:t>본 게임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0147705-7700-4598-8C86-45301AFBA114}"/>
              </a:ext>
            </a:extLst>
          </p:cNvPr>
          <p:cNvSpPr/>
          <p:nvPr/>
        </p:nvSpPr>
        <p:spPr>
          <a:xfrm>
            <a:off x="9018379" y="833135"/>
            <a:ext cx="773903" cy="3459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latin typeface="+mn-ea"/>
              </a:rPr>
              <a:t>게임접속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B3D66C-EC2C-4EDD-BC6C-0570EEE3002F}"/>
              </a:ext>
            </a:extLst>
          </p:cNvPr>
          <p:cNvSpPr/>
          <p:nvPr/>
        </p:nvSpPr>
        <p:spPr>
          <a:xfrm>
            <a:off x="9860718" y="826217"/>
            <a:ext cx="729430" cy="35290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latin typeface="+mn-ea"/>
              </a:rPr>
              <a:t>마을화면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B49EF55-59B6-4CEC-A255-E2C9A52CDF34}"/>
              </a:ext>
            </a:extLst>
          </p:cNvPr>
          <p:cNvSpPr/>
          <p:nvPr/>
        </p:nvSpPr>
        <p:spPr>
          <a:xfrm>
            <a:off x="10658585" y="833135"/>
            <a:ext cx="755220" cy="3459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latin typeface="+mn-ea"/>
              </a:rPr>
              <a:t>본 게임</a:t>
            </a: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6C1692A4-8CD0-4D44-B02B-F047CFE66CE7}"/>
              </a:ext>
            </a:extLst>
          </p:cNvPr>
          <p:cNvSpPr/>
          <p:nvPr/>
        </p:nvSpPr>
        <p:spPr>
          <a:xfrm>
            <a:off x="8194721" y="826217"/>
            <a:ext cx="755223" cy="3529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ysClr val="windowText" lastClr="000000"/>
                </a:solidFill>
                <a:latin typeface="+mn-ea"/>
                <a:ea typeface="+mn-ea"/>
              </a:rPr>
              <a:t>팝업창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9ABAE60-4CA1-4257-B1E9-1C89907F3871}"/>
              </a:ext>
            </a:extLst>
          </p:cNvPr>
          <p:cNvSpPr/>
          <p:nvPr/>
        </p:nvSpPr>
        <p:spPr>
          <a:xfrm>
            <a:off x="7418368" y="828739"/>
            <a:ext cx="707918" cy="338604"/>
          </a:xfrm>
          <a:prstGeom prst="rect">
            <a:avLst/>
          </a:prstGeom>
          <a:solidFill>
            <a:sysClr val="window" lastClr="FFFFFF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UI </a:t>
            </a:r>
            <a:r>
              <a:rPr lang="ko-KR" altLang="en-US" dirty="0">
                <a:solidFill>
                  <a:sysClr val="windowText" lastClr="000000"/>
                </a:solidFill>
              </a:rPr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121177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78901"/>
              </p:ext>
            </p:extLst>
          </p:nvPr>
        </p:nvGraphicFramePr>
        <p:xfrm>
          <a:off x="1855487" y="1719575"/>
          <a:ext cx="5504201" cy="288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2" name="Image" r:id="rId4" imgW="7619040" imgH="3704760" progId="Photoshop.Image.20">
                  <p:embed/>
                </p:oleObj>
              </mc:Choice>
              <mc:Fallback>
                <p:oleObj name="Image" r:id="rId4" imgW="7619040" imgH="370476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5487" y="1719575"/>
                        <a:ext cx="5504201" cy="2887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모서리가 둥근 사각형 설명선 3"/>
          <p:cNvSpPr/>
          <p:nvPr/>
        </p:nvSpPr>
        <p:spPr>
          <a:xfrm>
            <a:off x="5008372" y="2243608"/>
            <a:ext cx="276446" cy="326571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54AE56-A8D4-45DA-95A7-27DEEBA72540}"/>
              </a:ext>
            </a:extLst>
          </p:cNvPr>
          <p:cNvSpPr/>
          <p:nvPr/>
        </p:nvSpPr>
        <p:spPr>
          <a:xfrm>
            <a:off x="5864681" y="1783457"/>
            <a:ext cx="716215" cy="139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16823F-6455-40BB-A880-4D909AC0C02E}"/>
              </a:ext>
            </a:extLst>
          </p:cNvPr>
          <p:cNvSpPr/>
          <p:nvPr/>
        </p:nvSpPr>
        <p:spPr>
          <a:xfrm>
            <a:off x="3035636" y="257017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6CBAD2-4837-485A-AE46-D80965044B8A}"/>
              </a:ext>
            </a:extLst>
          </p:cNvPr>
          <p:cNvSpPr/>
          <p:nvPr/>
        </p:nvSpPr>
        <p:spPr>
          <a:xfrm>
            <a:off x="4837055" y="253763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45257D-CC94-49A6-B49E-305185DA28DF}"/>
              </a:ext>
            </a:extLst>
          </p:cNvPr>
          <p:cNvSpPr/>
          <p:nvPr/>
        </p:nvSpPr>
        <p:spPr>
          <a:xfrm>
            <a:off x="5579035" y="245197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8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BF0106-8161-46F8-AEDC-251E04848A2E}"/>
              </a:ext>
            </a:extLst>
          </p:cNvPr>
          <p:cNvSpPr/>
          <p:nvPr/>
        </p:nvSpPr>
        <p:spPr>
          <a:xfrm>
            <a:off x="5778995" y="172491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FF78F9-59E4-46B1-98C2-BFECAE44ED2A}"/>
              </a:ext>
            </a:extLst>
          </p:cNvPr>
          <p:cNvSpPr/>
          <p:nvPr/>
        </p:nvSpPr>
        <p:spPr>
          <a:xfrm>
            <a:off x="2175888" y="371048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9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A4C394-F8FC-4138-9B52-00AFFF6BA2CF}"/>
              </a:ext>
            </a:extLst>
          </p:cNvPr>
          <p:cNvSpPr/>
          <p:nvPr/>
        </p:nvSpPr>
        <p:spPr>
          <a:xfrm>
            <a:off x="6121525" y="3268183"/>
            <a:ext cx="172665" cy="172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0D5ED9-9B30-41E6-8091-E5E055FEB11B}"/>
              </a:ext>
            </a:extLst>
          </p:cNvPr>
          <p:cNvSpPr/>
          <p:nvPr/>
        </p:nvSpPr>
        <p:spPr>
          <a:xfrm>
            <a:off x="6064824" y="3264687"/>
            <a:ext cx="29046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58D6EF-0DDD-4172-B97B-310D5185AA98}"/>
              </a:ext>
            </a:extLst>
          </p:cNvPr>
          <p:cNvSpPr/>
          <p:nvPr/>
        </p:nvSpPr>
        <p:spPr>
          <a:xfrm>
            <a:off x="1807793" y="171538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6" name="Google Shape;551;p46"/>
          <p:cNvGraphicFramePr/>
          <p:nvPr>
            <p:extLst>
              <p:ext uri="{D42A27DB-BD31-4B8C-83A1-F6EECF244321}">
                <p14:modId xmlns:p14="http://schemas.microsoft.com/office/powerpoint/2010/main" val="3564196530"/>
              </p:ext>
            </p:extLst>
          </p:nvPr>
        </p:nvGraphicFramePr>
        <p:xfrm>
          <a:off x="8658003" y="561435"/>
          <a:ext cx="3210146" cy="3499222"/>
        </p:xfrm>
        <a:graphic>
          <a:graphicData uri="http://schemas.openxmlformats.org/drawingml/2006/table">
            <a:tbl>
              <a:tblPr/>
              <a:tblGrid>
                <a:gridCol w="571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서브 메뉴 버튼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환경설정과 캐릭터 관리로 연결되는 방식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플레이 중인 캐릭터의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체력와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마력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아래 이미지 필드에는 버프나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디버프가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적용될 시에 아이콘이 좌측부터 정렬되어 표시된다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플레이어가 소지하고 있는 재화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플레이어가 다양한 방법으로 해금한 아이템의 목록을 확인 가능하다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 목록을 보기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플레이어블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캐릭터는 마을에 모두 존재하며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대화를 통해서 교체가 가능하다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4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는 기본적으로 대화가 가능하며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NPC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에 따라서 퀘스트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상점 등의 별도의 기능이 있는 경우도 존재한다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6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게임의 메인 콘텐츠를 진행하기 위한 오브젝트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⑨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플레이어 캐릭터 이동 조작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조작 시에만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 보이도록 되어있다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한양해서"/>
                          <a:ea typeface="한양해서"/>
                          <a:cs typeface="Arial"/>
                          <a:sym typeface="Arial"/>
                        </a:rPr>
                        <a:t>⑩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아이템 등을 조작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7" name="Google Shape;564;p47"/>
          <p:cNvGraphicFramePr/>
          <p:nvPr>
            <p:extLst>
              <p:ext uri="{D42A27DB-BD31-4B8C-83A1-F6EECF244321}">
                <p14:modId xmlns:p14="http://schemas.microsoft.com/office/powerpoint/2010/main" val="3097111353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1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실행 후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로그인을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하면 나오는 가장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기본화면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본 게임의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로비와도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같은 화면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마을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4125600" y="1264580"/>
            <a:ext cx="685268" cy="35969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대화창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174005" y="106101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</a:t>
            </a:r>
            <a:endParaRPr lang="en-US" altLang="ko-KR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플레이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225414" y="708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</a:p>
        </p:txBody>
      </p:sp>
      <p:cxnSp>
        <p:nvCxnSpPr>
          <p:cNvPr id="29" name="직선 화살표 연결선 28"/>
          <p:cNvCxnSpPr>
            <a:stCxn id="27" idx="0"/>
            <a:endCxn id="28" idx="2"/>
          </p:cNvCxnSpPr>
          <p:nvPr/>
        </p:nvCxnSpPr>
        <p:spPr>
          <a:xfrm flipV="1">
            <a:off x="5568048" y="936679"/>
            <a:ext cx="0" cy="1243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62"/>
          <p:cNvCxnSpPr>
            <a:stCxn id="28" idx="1"/>
          </p:cNvCxnSpPr>
          <p:nvPr/>
        </p:nvCxnSpPr>
        <p:spPr>
          <a:xfrm rot="10800000" flipV="1">
            <a:off x="5090569" y="822467"/>
            <a:ext cx="134847" cy="94777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62"/>
          <p:cNvCxnSpPr>
            <a:stCxn id="25" idx="3"/>
          </p:cNvCxnSpPr>
          <p:nvPr/>
        </p:nvCxnSpPr>
        <p:spPr>
          <a:xfrm>
            <a:off x="4810868" y="1444428"/>
            <a:ext cx="144854" cy="39822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62"/>
          <p:cNvCxnSpPr>
            <a:cxnSpLocks/>
            <a:endCxn id="48" idx="2"/>
          </p:cNvCxnSpPr>
          <p:nvPr/>
        </p:nvCxnSpPr>
        <p:spPr>
          <a:xfrm rot="5400000" flipH="1" flipV="1">
            <a:off x="2818871" y="2044647"/>
            <a:ext cx="1020401" cy="1369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62"/>
          <p:cNvCxnSpPr>
            <a:cxnSpLocks/>
            <a:endCxn id="48" idx="2"/>
          </p:cNvCxnSpPr>
          <p:nvPr/>
        </p:nvCxnSpPr>
        <p:spPr>
          <a:xfrm rot="16200000" flipV="1">
            <a:off x="3047875" y="1952549"/>
            <a:ext cx="1020396" cy="32109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2810187" y="1041142"/>
            <a:ext cx="1174912" cy="21591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교체 팝업</a:t>
            </a:r>
          </a:p>
        </p:txBody>
      </p:sp>
      <p:cxnSp>
        <p:nvCxnSpPr>
          <p:cNvPr id="35" name="직선 화살표 연결선 62"/>
          <p:cNvCxnSpPr>
            <a:cxnSpLocks/>
            <a:stCxn id="34" idx="3"/>
          </p:cNvCxnSpPr>
          <p:nvPr/>
        </p:nvCxnSpPr>
        <p:spPr>
          <a:xfrm>
            <a:off x="3985099" y="1149099"/>
            <a:ext cx="78214" cy="69113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51" idx="2"/>
          </p:cNvCxnSpPr>
          <p:nvPr/>
        </p:nvCxnSpPr>
        <p:spPr>
          <a:xfrm flipH="1" flipV="1">
            <a:off x="2100225" y="1554094"/>
            <a:ext cx="432" cy="2564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62"/>
          <p:cNvCxnSpPr>
            <a:stCxn id="51" idx="3"/>
          </p:cNvCxnSpPr>
          <p:nvPr/>
        </p:nvCxnSpPr>
        <p:spPr>
          <a:xfrm>
            <a:off x="2447687" y="1373901"/>
            <a:ext cx="153804" cy="38728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5185784" y="1430381"/>
            <a:ext cx="764528" cy="17144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콘텐츠</a:t>
            </a:r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cxnSp>
        <p:nvCxnSpPr>
          <p:cNvPr id="39" name="직선 화살표 연결선 38"/>
          <p:cNvCxnSpPr>
            <a:stCxn id="38" idx="0"/>
            <a:endCxn id="27" idx="2"/>
          </p:cNvCxnSpPr>
          <p:nvPr/>
        </p:nvCxnSpPr>
        <p:spPr>
          <a:xfrm flipV="1">
            <a:off x="5568048" y="1291259"/>
            <a:ext cx="0" cy="13912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734360" y="66325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팀 로고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819367" y="66325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유니티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로고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892141" y="664529"/>
            <a:ext cx="899249" cy="22842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 화면</a:t>
            </a:r>
          </a:p>
        </p:txBody>
      </p:sp>
      <p:cxnSp>
        <p:nvCxnSpPr>
          <p:cNvPr id="43" name="직선 화살표 연결선 42"/>
          <p:cNvCxnSpPr>
            <a:stCxn id="40" idx="3"/>
            <a:endCxn id="41" idx="1"/>
          </p:cNvCxnSpPr>
          <p:nvPr/>
        </p:nvCxnSpPr>
        <p:spPr>
          <a:xfrm>
            <a:off x="2633608" y="777470"/>
            <a:ext cx="185758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41" idx="3"/>
            <a:endCxn id="42" idx="1"/>
          </p:cNvCxnSpPr>
          <p:nvPr/>
        </p:nvCxnSpPr>
        <p:spPr>
          <a:xfrm>
            <a:off x="3718616" y="777470"/>
            <a:ext cx="173525" cy="12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62"/>
          <p:cNvCxnSpPr>
            <a:cxnSpLocks/>
            <a:stCxn id="42" idx="3"/>
          </p:cNvCxnSpPr>
          <p:nvPr/>
        </p:nvCxnSpPr>
        <p:spPr>
          <a:xfrm>
            <a:off x="4791390" y="778741"/>
            <a:ext cx="169160" cy="104540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A5D2AB-FEA6-4871-A332-984CBED85A35}"/>
              </a:ext>
            </a:extLst>
          </p:cNvPr>
          <p:cNvSpPr/>
          <p:nvPr/>
        </p:nvSpPr>
        <p:spPr>
          <a:xfrm>
            <a:off x="6522390" y="1264580"/>
            <a:ext cx="612000" cy="2931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목록</a:t>
            </a:r>
          </a:p>
        </p:txBody>
      </p:sp>
      <p:sp>
        <p:nvSpPr>
          <p:cNvPr id="48" name="모서리가 둥근 직사각형 42">
            <a:extLst>
              <a:ext uri="{FF2B5EF4-FFF2-40B4-BE49-F238E27FC236}">
                <a16:creationId xmlns:a16="http://schemas.microsoft.com/office/drawing/2014/main" id="{A0DCCD1A-3EDA-45F8-B050-5A552FA31A34}"/>
              </a:ext>
            </a:extLst>
          </p:cNvPr>
          <p:cNvSpPr/>
          <p:nvPr/>
        </p:nvSpPr>
        <p:spPr>
          <a:xfrm>
            <a:off x="2973148" y="1385071"/>
            <a:ext cx="848754" cy="21782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대화창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5C8E8A-09AE-42D4-A049-469139517557}"/>
              </a:ext>
            </a:extLst>
          </p:cNvPr>
          <p:cNvCxnSpPr>
            <a:cxnSpLocks/>
            <a:stCxn id="48" idx="0"/>
            <a:endCxn id="34" idx="2"/>
          </p:cNvCxnSpPr>
          <p:nvPr/>
        </p:nvCxnSpPr>
        <p:spPr>
          <a:xfrm flipV="1">
            <a:off x="3397525" y="1257056"/>
            <a:ext cx="118" cy="1280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A5D2AB-FEA6-4871-A332-984CBED85A35}"/>
              </a:ext>
            </a:extLst>
          </p:cNvPr>
          <p:cNvSpPr/>
          <p:nvPr/>
        </p:nvSpPr>
        <p:spPr>
          <a:xfrm>
            <a:off x="6884892" y="870737"/>
            <a:ext cx="612000" cy="3229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화면</a:t>
            </a:r>
          </a:p>
        </p:txBody>
      </p:sp>
      <p:sp>
        <p:nvSpPr>
          <p:cNvPr id="51" name="모서리가 둥근 직사각형 42">
            <a:extLst>
              <a:ext uri="{FF2B5EF4-FFF2-40B4-BE49-F238E27FC236}">
                <a16:creationId xmlns:a16="http://schemas.microsoft.com/office/drawing/2014/main" id="{A0DCCD1A-3EDA-45F8-B050-5A552FA31A34}"/>
              </a:ext>
            </a:extLst>
          </p:cNvPr>
          <p:cNvSpPr/>
          <p:nvPr/>
        </p:nvSpPr>
        <p:spPr>
          <a:xfrm>
            <a:off x="1752763" y="1193707"/>
            <a:ext cx="694924" cy="36038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서브 메뉴 팝업</a:t>
            </a:r>
          </a:p>
        </p:txBody>
      </p:sp>
      <p:cxnSp>
        <p:nvCxnSpPr>
          <p:cNvPr id="52" name="직선 화살표 연결선 62"/>
          <p:cNvCxnSpPr>
            <a:cxnSpLocks/>
            <a:stCxn id="4" idx="0"/>
            <a:endCxn id="25" idx="2"/>
          </p:cNvCxnSpPr>
          <p:nvPr/>
        </p:nvCxnSpPr>
        <p:spPr>
          <a:xfrm rot="16200000" flipV="1">
            <a:off x="4497749" y="1594761"/>
            <a:ext cx="619332" cy="67836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62"/>
          <p:cNvCxnSpPr>
            <a:cxnSpLocks/>
            <a:endCxn id="38" idx="2"/>
          </p:cNvCxnSpPr>
          <p:nvPr/>
        </p:nvCxnSpPr>
        <p:spPr>
          <a:xfrm rot="16200000" flipV="1">
            <a:off x="5322022" y="1847851"/>
            <a:ext cx="848266" cy="35621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910563"/>
              </p:ext>
            </p:extLst>
          </p:nvPr>
        </p:nvGraphicFramePr>
        <p:xfrm>
          <a:off x="1183430" y="4878136"/>
          <a:ext cx="7254876" cy="18288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점프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대시</a:t>
                      </a:r>
                      <a:r>
                        <a:rPr lang="en-US" altLang="ko-KR" sz="900" dirty="0"/>
                        <a:t>,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아이템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</a:t>
                      </a:r>
                      <a:r>
                        <a:rPr lang="en-US" altLang="ko-KR" sz="900" dirty="0"/>
                        <a:t>1,2,3,4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일반공격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조이스틱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컨트롤러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357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체력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마력</a:t>
                      </a:r>
                      <a:r>
                        <a:rPr lang="ko-KR" altLang="en-US" sz="900" baseline="0" dirty="0"/>
                        <a:t> 게이지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½</a:t>
                      </a:r>
                      <a:r>
                        <a:rPr lang="ko-KR" altLang="en-US" sz="900" dirty="0"/>
                        <a:t>로 나누어서 위를 체력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아래를 마력으로 사용한다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71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메뉴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아이템리스트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퀘스트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663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버프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 err="1"/>
                        <a:t>디버프</a:t>
                      </a:r>
                      <a:r>
                        <a:rPr lang="ko-KR" altLang="en-US" sz="900" dirty="0"/>
                        <a:t>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24220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37B94684-33A0-43A0-B097-EF019D4F7A52}"/>
              </a:ext>
            </a:extLst>
          </p:cNvPr>
          <p:cNvSpPr/>
          <p:nvPr/>
        </p:nvSpPr>
        <p:spPr>
          <a:xfrm>
            <a:off x="2175888" y="171538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A1C4E-F472-454A-9999-BA6B5AD6F1D9}"/>
              </a:ext>
            </a:extLst>
          </p:cNvPr>
          <p:cNvSpPr/>
          <p:nvPr/>
        </p:nvSpPr>
        <p:spPr>
          <a:xfrm>
            <a:off x="6613628" y="171538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55F51-AB4C-4E85-B85E-5714970BBDAA}"/>
              </a:ext>
            </a:extLst>
          </p:cNvPr>
          <p:cNvSpPr/>
          <p:nvPr/>
        </p:nvSpPr>
        <p:spPr>
          <a:xfrm>
            <a:off x="6977357" y="171808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6" name="직선 화살표 연결선 25"/>
          <p:cNvCxnSpPr>
            <a:endCxn id="50" idx="2"/>
          </p:cNvCxnSpPr>
          <p:nvPr/>
        </p:nvCxnSpPr>
        <p:spPr>
          <a:xfrm flipH="1" flipV="1">
            <a:off x="7190892" y="1193707"/>
            <a:ext cx="2" cy="60046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655966-6373-44C4-B3A6-281F2D44220C}"/>
              </a:ext>
            </a:extLst>
          </p:cNvPr>
          <p:cNvCxnSpPr>
            <a:cxnSpLocks/>
            <a:endCxn id="46" idx="2"/>
          </p:cNvCxnSpPr>
          <p:nvPr/>
        </p:nvCxnSpPr>
        <p:spPr>
          <a:xfrm flipH="1" flipV="1">
            <a:off x="6828390" y="1557715"/>
            <a:ext cx="4" cy="2320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CD7F72-3A7F-4746-92B7-5F7E95137945}"/>
              </a:ext>
            </a:extLst>
          </p:cNvPr>
          <p:cNvSpPr txBox="1"/>
          <p:nvPr/>
        </p:nvSpPr>
        <p:spPr>
          <a:xfrm>
            <a:off x="6589767" y="185634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아이템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FBF433-657D-4EE3-A5AA-4732BB584B49}"/>
              </a:ext>
            </a:extLst>
          </p:cNvPr>
          <p:cNvSpPr txBox="1"/>
          <p:nvPr/>
        </p:nvSpPr>
        <p:spPr>
          <a:xfrm>
            <a:off x="6946695" y="1856342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퀘스트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48836"/>
              </p:ext>
            </p:extLst>
          </p:nvPr>
        </p:nvGraphicFramePr>
        <p:xfrm>
          <a:off x="8658001" y="4613316"/>
          <a:ext cx="3210148" cy="2093620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936412559"/>
                    </a:ext>
                  </a:extLst>
                </a:gridCol>
                <a:gridCol w="2638703">
                  <a:extLst>
                    <a:ext uri="{9D8B030D-6E8A-4147-A177-3AD203B41FA5}">
                      <a16:colId xmlns:a16="http://schemas.microsoft.com/office/drawing/2014/main" val="20226438"/>
                    </a:ext>
                  </a:extLst>
                </a:gridCol>
              </a:tblGrid>
              <a:tr h="118016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020137257"/>
                  </a:ext>
                </a:extLst>
              </a:tr>
              <a:tr h="1066733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마을에서 캐릭터를 교체함으로써 별도의 캐릭터 교체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를 제작할 필요가 없어지며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나 콘솔게임 같이 화면 내에서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자신이 원하는 다른 캐릭터와 대화 등을 나누기 편리해 진다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마을 내에서 전투적인 요소는 없지만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실질적인 플레이로 들어가기 전에 조작 연습이나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스킬의 테스트 등을 하기 위해서 마을 내에서도 전투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UI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들을 그대로 표시해 주도록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공격 버튼의 경우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NPC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근처로 다가가면 대화 버튼으로 전환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06991186"/>
                  </a:ext>
                </a:extLst>
              </a:tr>
            </a:tbl>
          </a:graphicData>
        </a:graphic>
      </p:graphicFrame>
      <p:sp>
        <p:nvSpPr>
          <p:cNvPr id="66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9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86136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15490"/>
              </p:ext>
            </p:extLst>
          </p:nvPr>
        </p:nvGraphicFramePr>
        <p:xfrm>
          <a:off x="1183430" y="5790441"/>
          <a:ext cx="7254876" cy="9144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배속조절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오토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로그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스킵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이름칸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180pixel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대사창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</a:tbl>
          </a:graphicData>
        </a:graphic>
      </p:graphicFrame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4011012669"/>
              </p:ext>
            </p:extLst>
          </p:nvPr>
        </p:nvGraphicFramePr>
        <p:xfrm>
          <a:off x="8658002" y="561434"/>
          <a:ext cx="3210147" cy="2400449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텍스트가 출력되는 속도 조절 버튼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자동으로 다음 텍스트를 출력하도록 하는 버튼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지나간 텍스트를 다시 읽을 수 있는 버튼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대화 전체를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스킵하는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뒷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배경과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구분해주기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위한 반투명한 검은 배경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617540299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대화 중인 캐릭터의 일러스트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87165189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⑦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현대 대화 중인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의 일러스트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85735307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⑧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캐릭터의 이름과 대사가 출력된다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대사창도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반투명으로 캐릭터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 일러스트의 하단부를 볼 수 있도록 한다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43314490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984436288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2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내에서 대화가 진행될 시에 출력되는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대화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340599"/>
              </p:ext>
            </p:extLst>
          </p:nvPr>
        </p:nvGraphicFramePr>
        <p:xfrm>
          <a:off x="1855486" y="1733762"/>
          <a:ext cx="5507198" cy="286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" name="Image" r:id="rId4" imgW="7619040" imgH="3704760" progId="Photoshop.Image.20">
                  <p:embed/>
                </p:oleObj>
              </mc:Choice>
              <mc:Fallback>
                <p:oleObj name="Image" r:id="rId4" imgW="7619040" imgH="3704760" progId="Photoshop.Image.20">
                  <p:embed/>
                  <p:pic>
                    <p:nvPicPr>
                      <p:cNvPr id="40" name="개체 3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5486" y="1733762"/>
                        <a:ext cx="5507198" cy="2860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532B16-B09B-4FAE-AC45-A500C393D407}"/>
              </a:ext>
            </a:extLst>
          </p:cNvPr>
          <p:cNvSpPr/>
          <p:nvPr/>
        </p:nvSpPr>
        <p:spPr>
          <a:xfrm>
            <a:off x="1925613" y="173376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976A62-3B50-473E-982B-3477A5F3378E}"/>
              </a:ext>
            </a:extLst>
          </p:cNvPr>
          <p:cNvSpPr/>
          <p:nvPr/>
        </p:nvSpPr>
        <p:spPr>
          <a:xfrm>
            <a:off x="2228291" y="232691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53B208-9034-418A-96BF-6E79CC7FA92C}"/>
              </a:ext>
            </a:extLst>
          </p:cNvPr>
          <p:cNvSpPr/>
          <p:nvPr/>
        </p:nvSpPr>
        <p:spPr>
          <a:xfrm>
            <a:off x="2305987" y="365336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8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3986CC-1EB3-4932-96CE-244BBD0AA36A}"/>
              </a:ext>
            </a:extLst>
          </p:cNvPr>
          <p:cNvSpPr/>
          <p:nvPr/>
        </p:nvSpPr>
        <p:spPr>
          <a:xfrm>
            <a:off x="6057606" y="241257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532B16-B09B-4FAE-AC45-A500C393D407}"/>
              </a:ext>
            </a:extLst>
          </p:cNvPr>
          <p:cNvSpPr/>
          <p:nvPr/>
        </p:nvSpPr>
        <p:spPr>
          <a:xfrm>
            <a:off x="2592363" y="173376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532B16-B09B-4FAE-AC45-A500C393D407}"/>
              </a:ext>
            </a:extLst>
          </p:cNvPr>
          <p:cNvSpPr/>
          <p:nvPr/>
        </p:nvSpPr>
        <p:spPr>
          <a:xfrm>
            <a:off x="2763680" y="232691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3B208-9034-418A-96BF-6E79CC7FA92C}"/>
              </a:ext>
            </a:extLst>
          </p:cNvPr>
          <p:cNvSpPr/>
          <p:nvPr/>
        </p:nvSpPr>
        <p:spPr>
          <a:xfrm>
            <a:off x="5886289" y="173376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53B208-9034-418A-96BF-6E79CC7FA92C}"/>
              </a:ext>
            </a:extLst>
          </p:cNvPr>
          <p:cNvSpPr/>
          <p:nvPr/>
        </p:nvSpPr>
        <p:spPr>
          <a:xfrm>
            <a:off x="6538827" y="173376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모서리가 둥근 직사각형 53">
            <a:extLst>
              <a:ext uri="{FF2B5EF4-FFF2-40B4-BE49-F238E27FC236}">
                <a16:creationId xmlns:a16="http://schemas.microsoft.com/office/drawing/2014/main" id="{913978E6-6384-46D9-84C2-E27F2B512878}"/>
              </a:ext>
            </a:extLst>
          </p:cNvPr>
          <p:cNvSpPr/>
          <p:nvPr/>
        </p:nvSpPr>
        <p:spPr>
          <a:xfrm>
            <a:off x="6524313" y="4824435"/>
            <a:ext cx="835376" cy="36290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다음 대사 팝업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625421B-28A2-464A-BB34-3230CB332E9A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6942001" y="4494670"/>
            <a:ext cx="4" cy="3297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53">
            <a:extLst>
              <a:ext uri="{FF2B5EF4-FFF2-40B4-BE49-F238E27FC236}">
                <a16:creationId xmlns:a16="http://schemas.microsoft.com/office/drawing/2014/main" id="{B5B03D05-CA61-4029-B6EB-1F68BA4257C5}"/>
              </a:ext>
            </a:extLst>
          </p:cNvPr>
          <p:cNvSpPr/>
          <p:nvPr/>
        </p:nvSpPr>
        <p:spPr>
          <a:xfrm>
            <a:off x="6524313" y="5359903"/>
            <a:ext cx="835376" cy="329481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대사 팝업 종료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EE605B-5B16-4318-BBD1-CAF91EAECD1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6942001" y="5187337"/>
            <a:ext cx="0" cy="17256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546FA0-8763-4588-BE71-04A719755679}"/>
              </a:ext>
            </a:extLst>
          </p:cNvPr>
          <p:cNvSpPr/>
          <p:nvPr/>
        </p:nvSpPr>
        <p:spPr>
          <a:xfrm>
            <a:off x="5676900" y="4847242"/>
            <a:ext cx="753822" cy="1924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마을 화면</a:t>
            </a:r>
          </a:p>
        </p:txBody>
      </p:sp>
      <p:cxnSp>
        <p:nvCxnSpPr>
          <p:cNvPr id="26" name="직선 화살표 연결선 62">
            <a:extLst>
              <a:ext uri="{FF2B5EF4-FFF2-40B4-BE49-F238E27FC236}">
                <a16:creationId xmlns:a16="http://schemas.microsoft.com/office/drawing/2014/main" id="{C6D488FF-681C-4386-921C-EDB5642727AC}"/>
              </a:ext>
            </a:extLst>
          </p:cNvPr>
          <p:cNvCxnSpPr>
            <a:cxnSpLocks/>
            <a:stCxn id="23" idx="1"/>
            <a:endCxn id="25" idx="2"/>
          </p:cNvCxnSpPr>
          <p:nvPr/>
        </p:nvCxnSpPr>
        <p:spPr>
          <a:xfrm rot="10800000">
            <a:off x="6053811" y="5039704"/>
            <a:ext cx="470502" cy="48494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F5F867-EFD6-4122-A1DD-D5E25DCC3377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6053811" y="4535806"/>
            <a:ext cx="0" cy="3114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625421B-28A2-464A-BB34-3230CB332E9A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284098" y="1384720"/>
            <a:ext cx="0" cy="4347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53">
            <a:extLst>
              <a:ext uri="{FF2B5EF4-FFF2-40B4-BE49-F238E27FC236}">
                <a16:creationId xmlns:a16="http://schemas.microsoft.com/office/drawing/2014/main" id="{913978E6-6384-46D9-84C2-E27F2B512878}"/>
              </a:ext>
            </a:extLst>
          </p:cNvPr>
          <p:cNvSpPr/>
          <p:nvPr/>
        </p:nvSpPr>
        <p:spPr>
          <a:xfrm>
            <a:off x="5866410" y="994578"/>
            <a:ext cx="835376" cy="39014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이전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대사창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F5F867-EFD6-4122-A1DD-D5E25DCC3377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6930485" y="955780"/>
            <a:ext cx="1991" cy="8187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2011271" y="1287848"/>
            <a:ext cx="612000" cy="1919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배속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625421B-28A2-464A-BB34-3230CB332E9A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313949" y="1479842"/>
            <a:ext cx="3322" cy="33870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62">
            <a:extLst>
              <a:ext uri="{FF2B5EF4-FFF2-40B4-BE49-F238E27FC236}">
                <a16:creationId xmlns:a16="http://schemas.microsoft.com/office/drawing/2014/main" id="{C6D488FF-681C-4386-921C-EDB5642727AC}"/>
              </a:ext>
            </a:extLst>
          </p:cNvPr>
          <p:cNvCxnSpPr>
            <a:cxnSpLocks/>
            <a:stCxn id="32" idx="3"/>
            <a:endCxn id="12" idx="0"/>
          </p:cNvCxnSpPr>
          <p:nvPr/>
        </p:nvCxnSpPr>
        <p:spPr>
          <a:xfrm>
            <a:off x="2623271" y="1383845"/>
            <a:ext cx="1985814" cy="349917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624485" y="738794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2794"/>
              </p:ext>
            </p:extLst>
          </p:nvPr>
        </p:nvGraphicFramePr>
        <p:xfrm>
          <a:off x="8658002" y="4275018"/>
          <a:ext cx="3210147" cy="2429823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3064972056"/>
                    </a:ext>
                  </a:extLst>
                </a:gridCol>
                <a:gridCol w="2638702">
                  <a:extLst>
                    <a:ext uri="{9D8B030D-6E8A-4147-A177-3AD203B41FA5}">
                      <a16:colId xmlns:a16="http://schemas.microsoft.com/office/drawing/2014/main" val="822405082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131707531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대사는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출력창의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좌측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상단부에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정렬해서 출력된다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대화 시에는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예외 상황을 제외한 나머지 모든 상황에서 왼쪽은 플레이어 캐릭터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오른쪽은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NPC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일러스트가 표시된다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대사창은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한 줄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에 최대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30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자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3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줄까지 출력된다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버튼을 제외한 화면의 어느 곳을 터치하더라도 다음 대사로 넘어간다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대화를 하는 중이라도 뒤에 진행되던 게임 화면을 그대로 보여 줌으로서 유저에게 실시간으로 진행된다는 느낌을 더욱 줄 수 있다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649090973"/>
                  </a:ext>
                </a:extLst>
              </a:tr>
            </a:tbl>
          </a:graphicData>
        </a:graphic>
      </p:graphicFrame>
      <p:sp>
        <p:nvSpPr>
          <p:cNvPr id="51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58548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75935908"/>
              </p:ext>
            </p:extLst>
          </p:nvPr>
        </p:nvGraphicFramePr>
        <p:xfrm>
          <a:off x="8658003" y="561434"/>
          <a:ext cx="3210146" cy="1991999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창의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상인 캐릭터의 일러스트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고정탭으로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상인이 판매하는 아이템의 팝업을 바꿀 수 있도록 하였다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필터 기능으로 사용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아이템의 이름과 가격만을 현재 창에서 보여주고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아이콘을 터치 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팝업창을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열어서 상세한 설명을 보여주도록 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선택한 아이템은 체크 아이콘으로 표시되며 구매를 누를 시 선택한 아이템을 구매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483163049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3_1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상인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</a:t>
                      </a:r>
                      <a:r>
                        <a:rPr lang="ko-KR" altLang="en-US" sz="900" b="1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대화시에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 나타나는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상점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4AE56-A8D4-45DA-95A7-27DEEBA72540}"/>
              </a:ext>
            </a:extLst>
          </p:cNvPr>
          <p:cNvSpPr/>
          <p:nvPr/>
        </p:nvSpPr>
        <p:spPr>
          <a:xfrm>
            <a:off x="5891633" y="1778465"/>
            <a:ext cx="710985" cy="1680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2F101B-567A-44F8-8B1B-8E42D91BB7DB}"/>
              </a:ext>
            </a:extLst>
          </p:cNvPr>
          <p:cNvSpPr/>
          <p:nvPr/>
        </p:nvSpPr>
        <p:spPr>
          <a:xfrm>
            <a:off x="2088391" y="1799763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12FA52-F173-4409-A700-67F8204ED078}"/>
              </a:ext>
            </a:extLst>
          </p:cNvPr>
          <p:cNvSpPr/>
          <p:nvPr/>
        </p:nvSpPr>
        <p:spPr>
          <a:xfrm>
            <a:off x="2075125" y="2127651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5" name="모서리가 둥근 직사각형 53">
            <a:extLst>
              <a:ext uri="{FF2B5EF4-FFF2-40B4-BE49-F238E27FC236}">
                <a16:creationId xmlns:a16="http://schemas.microsoft.com/office/drawing/2014/main" id="{48473555-6A64-4D90-AABE-84BA533667F0}"/>
              </a:ext>
            </a:extLst>
          </p:cNvPr>
          <p:cNvSpPr/>
          <p:nvPr/>
        </p:nvSpPr>
        <p:spPr>
          <a:xfrm>
            <a:off x="4075077" y="2127652"/>
            <a:ext cx="3072929" cy="20337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017525-1904-4CC2-A907-D2AD779B336E}"/>
              </a:ext>
            </a:extLst>
          </p:cNvPr>
          <p:cNvSpPr/>
          <p:nvPr/>
        </p:nvSpPr>
        <p:spPr>
          <a:xfrm>
            <a:off x="4158535" y="253839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34EDC0-0A6F-4247-B777-B3014A536756}"/>
              </a:ext>
            </a:extLst>
          </p:cNvPr>
          <p:cNvSpPr/>
          <p:nvPr/>
        </p:nvSpPr>
        <p:spPr>
          <a:xfrm>
            <a:off x="4564928" y="275560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3C4FF5-8843-4532-918D-109281A84C13}"/>
              </a:ext>
            </a:extLst>
          </p:cNvPr>
          <p:cNvSpPr/>
          <p:nvPr/>
        </p:nvSpPr>
        <p:spPr>
          <a:xfrm>
            <a:off x="4564928" y="254936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66B072-F583-4F0E-875B-7DFB285F87A9}"/>
              </a:ext>
            </a:extLst>
          </p:cNvPr>
          <p:cNvSpPr/>
          <p:nvPr/>
        </p:nvSpPr>
        <p:spPr>
          <a:xfrm>
            <a:off x="5642188" y="253839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0E54FC-2D46-4AB0-BA1D-B1E9AA5606AD}"/>
              </a:ext>
            </a:extLst>
          </p:cNvPr>
          <p:cNvSpPr/>
          <p:nvPr/>
        </p:nvSpPr>
        <p:spPr>
          <a:xfrm>
            <a:off x="6048581" y="275560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2DDEB-2C53-485E-8723-C46DE506DE0F}"/>
              </a:ext>
            </a:extLst>
          </p:cNvPr>
          <p:cNvSpPr/>
          <p:nvPr/>
        </p:nvSpPr>
        <p:spPr>
          <a:xfrm>
            <a:off x="6048581" y="254936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0EA662-99BA-4232-9E84-F29CD45556CF}"/>
              </a:ext>
            </a:extLst>
          </p:cNvPr>
          <p:cNvSpPr/>
          <p:nvPr/>
        </p:nvSpPr>
        <p:spPr>
          <a:xfrm>
            <a:off x="5642188" y="310622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9A2D25-FED4-4AC9-BA99-F5953281FC30}"/>
              </a:ext>
            </a:extLst>
          </p:cNvPr>
          <p:cNvSpPr/>
          <p:nvPr/>
        </p:nvSpPr>
        <p:spPr>
          <a:xfrm>
            <a:off x="6048581" y="332343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F2629F-D6F5-418A-B440-9610D27C2009}"/>
              </a:ext>
            </a:extLst>
          </p:cNvPr>
          <p:cNvSpPr/>
          <p:nvPr/>
        </p:nvSpPr>
        <p:spPr>
          <a:xfrm>
            <a:off x="6048581" y="311719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B4422A-6EBB-4699-BBAC-B4E52A205918}"/>
              </a:ext>
            </a:extLst>
          </p:cNvPr>
          <p:cNvSpPr/>
          <p:nvPr/>
        </p:nvSpPr>
        <p:spPr>
          <a:xfrm>
            <a:off x="4158535" y="310622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D27420-F66A-44AF-9F41-E690CD848A12}"/>
              </a:ext>
            </a:extLst>
          </p:cNvPr>
          <p:cNvSpPr/>
          <p:nvPr/>
        </p:nvSpPr>
        <p:spPr>
          <a:xfrm>
            <a:off x="4564928" y="332343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30694B-6D44-424F-B706-A956F3AD5499}"/>
              </a:ext>
            </a:extLst>
          </p:cNvPr>
          <p:cNvSpPr/>
          <p:nvPr/>
        </p:nvSpPr>
        <p:spPr>
          <a:xfrm>
            <a:off x="4564928" y="311719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9C1D0D-639B-41A7-9322-5F561155F4DB}"/>
              </a:ext>
            </a:extLst>
          </p:cNvPr>
          <p:cNvSpPr/>
          <p:nvPr/>
        </p:nvSpPr>
        <p:spPr>
          <a:xfrm>
            <a:off x="4158535" y="3625896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2E310A-6AD6-4AB7-A43F-67AF8A4F56E4}"/>
              </a:ext>
            </a:extLst>
          </p:cNvPr>
          <p:cNvSpPr/>
          <p:nvPr/>
        </p:nvSpPr>
        <p:spPr>
          <a:xfrm>
            <a:off x="4564928" y="3843113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40ECDB-3F60-4DEA-ADC5-6E11FEAD1F91}"/>
              </a:ext>
            </a:extLst>
          </p:cNvPr>
          <p:cNvSpPr/>
          <p:nvPr/>
        </p:nvSpPr>
        <p:spPr>
          <a:xfrm>
            <a:off x="4564928" y="3636869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A73038-83DB-4EFA-9333-BF04837D97CC}"/>
              </a:ext>
            </a:extLst>
          </p:cNvPr>
          <p:cNvSpPr/>
          <p:nvPr/>
        </p:nvSpPr>
        <p:spPr>
          <a:xfrm>
            <a:off x="5642188" y="3625896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133DA1-9ACE-4B7D-9389-64756CE3EB3F}"/>
              </a:ext>
            </a:extLst>
          </p:cNvPr>
          <p:cNvSpPr/>
          <p:nvPr/>
        </p:nvSpPr>
        <p:spPr>
          <a:xfrm>
            <a:off x="6048581" y="3843113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532B85-6CF0-4411-9E82-D5411F7EE4CF}"/>
              </a:ext>
            </a:extLst>
          </p:cNvPr>
          <p:cNvSpPr/>
          <p:nvPr/>
        </p:nvSpPr>
        <p:spPr>
          <a:xfrm>
            <a:off x="6048581" y="3636869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2AD513B-CDD9-43C8-81E7-95508099DA21}"/>
              </a:ext>
            </a:extLst>
          </p:cNvPr>
          <p:cNvSpPr/>
          <p:nvPr/>
        </p:nvSpPr>
        <p:spPr>
          <a:xfrm>
            <a:off x="6187451" y="4229562"/>
            <a:ext cx="696811" cy="2740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</a:t>
            </a:r>
          </a:p>
        </p:txBody>
      </p:sp>
      <p:sp>
        <p:nvSpPr>
          <p:cNvPr id="36" name="모서리가 둥근 직사각형 53">
            <a:extLst>
              <a:ext uri="{FF2B5EF4-FFF2-40B4-BE49-F238E27FC236}">
                <a16:creationId xmlns:a16="http://schemas.microsoft.com/office/drawing/2014/main" id="{8E1F26FA-35B3-45E2-8D5B-C5C9D59A4CF1}"/>
              </a:ext>
            </a:extLst>
          </p:cNvPr>
          <p:cNvSpPr/>
          <p:nvPr/>
        </p:nvSpPr>
        <p:spPr>
          <a:xfrm>
            <a:off x="6118167" y="4687164"/>
            <a:ext cx="835376" cy="31262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 확인 팝업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66E5244-F401-4831-A5B7-4D0ACC17FEF9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6535855" y="4503635"/>
            <a:ext cx="2" cy="1835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62">
            <a:extLst>
              <a:ext uri="{FF2B5EF4-FFF2-40B4-BE49-F238E27FC236}">
                <a16:creationId xmlns:a16="http://schemas.microsoft.com/office/drawing/2014/main" id="{25A400C2-FF47-4C00-A858-4E0F78289A1E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6953543" y="4243333"/>
            <a:ext cx="201490" cy="1044154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16" idx="1"/>
            <a:endCxn id="45" idx="1"/>
          </p:cNvCxnSpPr>
          <p:nvPr/>
        </p:nvCxnSpPr>
        <p:spPr>
          <a:xfrm rot="10800000" flipH="1">
            <a:off x="4158534" y="1380058"/>
            <a:ext cx="375089" cy="1358202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2">
            <a:extLst>
              <a:ext uri="{FF2B5EF4-FFF2-40B4-BE49-F238E27FC236}">
                <a16:creationId xmlns:a16="http://schemas.microsoft.com/office/drawing/2014/main" id="{0FFE663C-2523-47AB-A3F4-C4905600FA76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405370" y="1380058"/>
            <a:ext cx="180264" cy="41970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곱셈 기호 43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A592AC89-D591-4C72-B7CE-F13E77F6318D}"/>
              </a:ext>
            </a:extLst>
          </p:cNvPr>
          <p:cNvSpPr/>
          <p:nvPr/>
        </p:nvSpPr>
        <p:spPr>
          <a:xfrm>
            <a:off x="4533624" y="1232315"/>
            <a:ext cx="871746" cy="29548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상세 설명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팝업창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802810B-A93A-4768-A9C8-84E105E22646}"/>
              </a:ext>
            </a:extLst>
          </p:cNvPr>
          <p:cNvSpPr/>
          <p:nvPr/>
        </p:nvSpPr>
        <p:spPr>
          <a:xfrm>
            <a:off x="2041483" y="175692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885729-63D4-480C-A59B-EF2E0DC0A71B}"/>
              </a:ext>
            </a:extLst>
          </p:cNvPr>
          <p:cNvSpPr/>
          <p:nvPr/>
        </p:nvSpPr>
        <p:spPr>
          <a:xfrm>
            <a:off x="2041483" y="208124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4115620" y="249085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FEC542B-71F9-4B4B-B46D-2026635056B8}"/>
              </a:ext>
            </a:extLst>
          </p:cNvPr>
          <p:cNvSpPr/>
          <p:nvPr/>
        </p:nvSpPr>
        <p:spPr>
          <a:xfrm>
            <a:off x="6127392" y="418418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2B2D065D-F0E6-4D08-8907-C7D8D8D996B3}"/>
              </a:ext>
            </a:extLst>
          </p:cNvPr>
          <p:cNvSpPr/>
          <p:nvPr/>
        </p:nvSpPr>
        <p:spPr>
          <a:xfrm>
            <a:off x="6118167" y="5129790"/>
            <a:ext cx="835376" cy="31539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 완료 팝업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D86CFB7-3AEF-4035-AC7C-87543565C921}"/>
              </a:ext>
            </a:extLst>
          </p:cNvPr>
          <p:cNvSpPr/>
          <p:nvPr/>
        </p:nvSpPr>
        <p:spPr>
          <a:xfrm>
            <a:off x="7008684" y="2296729"/>
            <a:ext cx="145975" cy="18646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16CDE1C-FAF8-4FE7-AAED-E9D16CA9086D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DDA6E8E-21FF-4D70-9B48-FA4FCC0561E1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cxnSp>
        <p:nvCxnSpPr>
          <p:cNvPr id="75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25" idx="1"/>
            <a:endCxn id="45" idx="1"/>
          </p:cNvCxnSpPr>
          <p:nvPr/>
        </p:nvCxnSpPr>
        <p:spPr>
          <a:xfrm rot="10800000" flipH="1">
            <a:off x="4158534" y="1380058"/>
            <a:ext cx="375089" cy="1926032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28" idx="1"/>
            <a:endCxn id="45" idx="1"/>
          </p:cNvCxnSpPr>
          <p:nvPr/>
        </p:nvCxnSpPr>
        <p:spPr>
          <a:xfrm rot="10800000" flipH="1">
            <a:off x="4158534" y="1380058"/>
            <a:ext cx="375089" cy="2445708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stCxn id="36" idx="2"/>
            <a:endCxn id="61" idx="0"/>
          </p:cNvCxnSpPr>
          <p:nvPr/>
        </p:nvCxnSpPr>
        <p:spPr>
          <a:xfrm>
            <a:off x="6535855" y="4999784"/>
            <a:ext cx="0" cy="1300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4191280" y="19364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14745"/>
              </p:ext>
            </p:extLst>
          </p:nvPr>
        </p:nvGraphicFramePr>
        <p:xfrm>
          <a:off x="1183430" y="5567259"/>
          <a:ext cx="7254876" cy="1143000"/>
        </p:xfrm>
        <a:graphic>
          <a:graphicData uri="http://schemas.openxmlformats.org/drawingml/2006/table">
            <a:tbl>
              <a:tblPr firstRow="1" bandRow="1"/>
              <a:tblGrid>
                <a:gridCol w="1655020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제목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아이템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장비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중첩된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27494"/>
                  </a:ext>
                </a:extLst>
              </a:tr>
            </a:tbl>
          </a:graphicData>
        </a:graphic>
      </p:graphicFrame>
      <p:pic>
        <p:nvPicPr>
          <p:cNvPr id="97" name="그림 96">
            <a:extLst>
              <a:ext uri="{FF2B5EF4-FFF2-40B4-BE49-F238E27FC236}">
                <a16:creationId xmlns:a16="http://schemas.microsoft.com/office/drawing/2014/main" id="{30520AA7-9CA8-4FA3-901A-6BF835AC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5678647" y="2600941"/>
            <a:ext cx="326822" cy="269946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AD513B-CDD9-43C8-81E7-95508099DA21}"/>
              </a:ext>
            </a:extLst>
          </p:cNvPr>
          <p:cNvSpPr/>
          <p:nvPr/>
        </p:nvSpPr>
        <p:spPr>
          <a:xfrm>
            <a:off x="5329579" y="4226460"/>
            <a:ext cx="696811" cy="27407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6360348-AAA4-411A-AD5B-2ABE9BA8A456}"/>
              </a:ext>
            </a:extLst>
          </p:cNvPr>
          <p:cNvSpPr/>
          <p:nvPr/>
        </p:nvSpPr>
        <p:spPr>
          <a:xfrm>
            <a:off x="4414750" y="4226460"/>
            <a:ext cx="696811" cy="27407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93869" y="123333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44481"/>
              </p:ext>
            </p:extLst>
          </p:nvPr>
        </p:nvGraphicFramePr>
        <p:xfrm>
          <a:off x="8658003" y="4576528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828446656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1362056203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916046670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상점창은 전체화면 팝업창으로 출력된다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화면이 출력되는 동안 뒤의 게임 화면은 일시 정지 상태로 존재한다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판매 목록은 스크롤이 가능하다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이미 구매한 아이템은 목록에서 사라진다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21219439"/>
                  </a:ext>
                </a:extLst>
              </a:tr>
            </a:tbl>
          </a:graphicData>
        </a:graphic>
      </p:graphicFrame>
      <p:sp>
        <p:nvSpPr>
          <p:cNvPr id="84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8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53867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61702341"/>
              </p:ext>
            </p:extLst>
          </p:nvPr>
        </p:nvGraphicFramePr>
        <p:xfrm>
          <a:off x="8658003" y="561434"/>
          <a:ext cx="3210146" cy="2216772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창의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상인 캐릭터의 일러스트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고정탭으로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상인이 판매하는 아이템의 팝업을 바꿀 수 있도록 하였다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필터 기능으로 사용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705257368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아이템의 이름과 가격만을 현재 창에서 보여주고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아이콘을 터치 시 팝업창을 열어서 상세한 설명을 보여주도록 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⑤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한번 제외 시켰던 아이템이라도 다시 복구 버튼을 눌러서 목록에 추가할 수 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cap="none" dirty="0">
                          <a:sym typeface="Malgun Gothic"/>
                        </a:rPr>
                        <a:t>⑥</a:t>
                      </a:r>
                      <a:endParaRPr lang="ko-KR" altLang="en-US"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선택된 아이템을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회 제외시킴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632611264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3_2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뒷골목 상인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NPC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와 대화 시에 나타나는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상점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2F101B-567A-44F8-8B1B-8E42D91BB7DB}"/>
              </a:ext>
            </a:extLst>
          </p:cNvPr>
          <p:cNvSpPr/>
          <p:nvPr/>
        </p:nvSpPr>
        <p:spPr>
          <a:xfrm>
            <a:off x="2088388" y="1796661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뒷골목 상점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12FA52-F173-4409-A700-67F8204ED078}"/>
              </a:ext>
            </a:extLst>
          </p:cNvPr>
          <p:cNvSpPr/>
          <p:nvPr/>
        </p:nvSpPr>
        <p:spPr>
          <a:xfrm>
            <a:off x="2075122" y="2124549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뒷골목 상인 </a:t>
            </a:r>
            <a:r>
              <a:rPr lang="en-US" altLang="ko-KR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02810B-A93A-4768-A9C8-84E105E22646}"/>
              </a:ext>
            </a:extLst>
          </p:cNvPr>
          <p:cNvSpPr/>
          <p:nvPr/>
        </p:nvSpPr>
        <p:spPr>
          <a:xfrm>
            <a:off x="2041480" y="175381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885729-63D4-480C-A59B-EF2E0DC0A71B}"/>
              </a:ext>
            </a:extLst>
          </p:cNvPr>
          <p:cNvSpPr/>
          <p:nvPr/>
        </p:nvSpPr>
        <p:spPr>
          <a:xfrm>
            <a:off x="2041480" y="207814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AD513B-CDD9-43C8-81E7-95508099DA21}"/>
              </a:ext>
            </a:extLst>
          </p:cNvPr>
          <p:cNvSpPr/>
          <p:nvPr/>
        </p:nvSpPr>
        <p:spPr>
          <a:xfrm>
            <a:off x="5329579" y="4226460"/>
            <a:ext cx="696811" cy="2740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제외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360348-AAA4-411A-AD5B-2ABE9BA8A456}"/>
              </a:ext>
            </a:extLst>
          </p:cNvPr>
          <p:cNvSpPr/>
          <p:nvPr/>
        </p:nvSpPr>
        <p:spPr>
          <a:xfrm>
            <a:off x="4414750" y="4226460"/>
            <a:ext cx="696811" cy="2740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복구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4303256" y="415827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5257286" y="415827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D54AE56-A8D4-45DA-95A7-27DEEBA72540}"/>
              </a:ext>
            </a:extLst>
          </p:cNvPr>
          <p:cNvSpPr/>
          <p:nvPr/>
        </p:nvSpPr>
        <p:spPr>
          <a:xfrm>
            <a:off x="5891633" y="1778465"/>
            <a:ext cx="710985" cy="1680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62" name="모서리가 둥근 직사각형 53">
            <a:extLst>
              <a:ext uri="{FF2B5EF4-FFF2-40B4-BE49-F238E27FC236}">
                <a16:creationId xmlns:a16="http://schemas.microsoft.com/office/drawing/2014/main" id="{48473555-6A64-4D90-AABE-84BA533667F0}"/>
              </a:ext>
            </a:extLst>
          </p:cNvPr>
          <p:cNvSpPr/>
          <p:nvPr/>
        </p:nvSpPr>
        <p:spPr>
          <a:xfrm>
            <a:off x="4075077" y="2127652"/>
            <a:ext cx="3072929" cy="203372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0017525-1904-4CC2-A907-D2AD779B336E}"/>
              </a:ext>
            </a:extLst>
          </p:cNvPr>
          <p:cNvSpPr/>
          <p:nvPr/>
        </p:nvSpPr>
        <p:spPr>
          <a:xfrm>
            <a:off x="4158535" y="253839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34EDC0-0A6F-4247-B777-B3014A536756}"/>
              </a:ext>
            </a:extLst>
          </p:cNvPr>
          <p:cNvSpPr/>
          <p:nvPr/>
        </p:nvSpPr>
        <p:spPr>
          <a:xfrm>
            <a:off x="4564928" y="275560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F3C4FF5-8843-4532-918D-109281A84C13}"/>
              </a:ext>
            </a:extLst>
          </p:cNvPr>
          <p:cNvSpPr/>
          <p:nvPr/>
        </p:nvSpPr>
        <p:spPr>
          <a:xfrm>
            <a:off x="4564928" y="254936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66B072-F583-4F0E-875B-7DFB285F87A9}"/>
              </a:ext>
            </a:extLst>
          </p:cNvPr>
          <p:cNvSpPr/>
          <p:nvPr/>
        </p:nvSpPr>
        <p:spPr>
          <a:xfrm>
            <a:off x="5642188" y="253839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0E54FC-2D46-4AB0-BA1D-B1E9AA5606AD}"/>
              </a:ext>
            </a:extLst>
          </p:cNvPr>
          <p:cNvSpPr/>
          <p:nvPr/>
        </p:nvSpPr>
        <p:spPr>
          <a:xfrm>
            <a:off x="6048581" y="275560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32DDEB-2C53-485E-8723-C46DE506DE0F}"/>
              </a:ext>
            </a:extLst>
          </p:cNvPr>
          <p:cNvSpPr/>
          <p:nvPr/>
        </p:nvSpPr>
        <p:spPr>
          <a:xfrm>
            <a:off x="6048581" y="254936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10EA662-99BA-4232-9E84-F29CD45556CF}"/>
              </a:ext>
            </a:extLst>
          </p:cNvPr>
          <p:cNvSpPr/>
          <p:nvPr/>
        </p:nvSpPr>
        <p:spPr>
          <a:xfrm>
            <a:off x="5642188" y="310622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39A2D25-FED4-4AC9-BA99-F5953281FC30}"/>
              </a:ext>
            </a:extLst>
          </p:cNvPr>
          <p:cNvSpPr/>
          <p:nvPr/>
        </p:nvSpPr>
        <p:spPr>
          <a:xfrm>
            <a:off x="6048581" y="332343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5F2629F-D6F5-418A-B440-9610D27C2009}"/>
              </a:ext>
            </a:extLst>
          </p:cNvPr>
          <p:cNvSpPr/>
          <p:nvPr/>
        </p:nvSpPr>
        <p:spPr>
          <a:xfrm>
            <a:off x="6048581" y="311719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7B4422A-6EBB-4699-BBAC-B4E52A205918}"/>
              </a:ext>
            </a:extLst>
          </p:cNvPr>
          <p:cNvSpPr/>
          <p:nvPr/>
        </p:nvSpPr>
        <p:spPr>
          <a:xfrm>
            <a:off x="4158535" y="3106220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6D27420-F66A-44AF-9F41-E690CD848A12}"/>
              </a:ext>
            </a:extLst>
          </p:cNvPr>
          <p:cNvSpPr/>
          <p:nvPr/>
        </p:nvSpPr>
        <p:spPr>
          <a:xfrm>
            <a:off x="4564928" y="3323437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30694B-6D44-424F-B706-A956F3AD5499}"/>
              </a:ext>
            </a:extLst>
          </p:cNvPr>
          <p:cNvSpPr/>
          <p:nvPr/>
        </p:nvSpPr>
        <p:spPr>
          <a:xfrm>
            <a:off x="4564928" y="3117193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A9C1D0D-639B-41A7-9322-5F561155F4DB}"/>
              </a:ext>
            </a:extLst>
          </p:cNvPr>
          <p:cNvSpPr/>
          <p:nvPr/>
        </p:nvSpPr>
        <p:spPr>
          <a:xfrm>
            <a:off x="4158535" y="3625896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2E310A-6AD6-4AB7-A43F-67AF8A4F56E4}"/>
              </a:ext>
            </a:extLst>
          </p:cNvPr>
          <p:cNvSpPr/>
          <p:nvPr/>
        </p:nvSpPr>
        <p:spPr>
          <a:xfrm>
            <a:off x="4564928" y="3843113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40ECDB-3F60-4DEA-ADC5-6E11FEAD1F91}"/>
              </a:ext>
            </a:extLst>
          </p:cNvPr>
          <p:cNvSpPr/>
          <p:nvPr/>
        </p:nvSpPr>
        <p:spPr>
          <a:xfrm>
            <a:off x="4564928" y="3636869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6A73038-83DB-4EFA-9333-BF04837D97CC}"/>
              </a:ext>
            </a:extLst>
          </p:cNvPr>
          <p:cNvSpPr/>
          <p:nvPr/>
        </p:nvSpPr>
        <p:spPr>
          <a:xfrm>
            <a:off x="5642188" y="3625896"/>
            <a:ext cx="399740" cy="3997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F133DA1-9ACE-4B7D-9389-64756CE3EB3F}"/>
              </a:ext>
            </a:extLst>
          </p:cNvPr>
          <p:cNvSpPr/>
          <p:nvPr/>
        </p:nvSpPr>
        <p:spPr>
          <a:xfrm>
            <a:off x="6048581" y="3843113"/>
            <a:ext cx="943925" cy="1810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가격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532B85-6CF0-4411-9E82-D5411F7EE4CF}"/>
              </a:ext>
            </a:extLst>
          </p:cNvPr>
          <p:cNvSpPr/>
          <p:nvPr/>
        </p:nvSpPr>
        <p:spPr>
          <a:xfrm>
            <a:off x="6048581" y="3636869"/>
            <a:ext cx="943925" cy="2062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</a:p>
        </p:txBody>
      </p:sp>
      <p:cxnSp>
        <p:nvCxnSpPr>
          <p:cNvPr id="81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63" idx="1"/>
            <a:endCxn id="86" idx="1"/>
          </p:cNvCxnSpPr>
          <p:nvPr/>
        </p:nvCxnSpPr>
        <p:spPr>
          <a:xfrm rot="10800000" flipH="1">
            <a:off x="4158534" y="1380058"/>
            <a:ext cx="375089" cy="1358202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62">
            <a:extLst>
              <a:ext uri="{FF2B5EF4-FFF2-40B4-BE49-F238E27FC236}">
                <a16:creationId xmlns:a16="http://schemas.microsoft.com/office/drawing/2014/main" id="{0FFE663C-2523-47AB-A3F4-C4905600FA7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405370" y="1380058"/>
            <a:ext cx="180264" cy="41970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곱셈 기호 84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53">
            <a:extLst>
              <a:ext uri="{FF2B5EF4-FFF2-40B4-BE49-F238E27FC236}">
                <a16:creationId xmlns:a16="http://schemas.microsoft.com/office/drawing/2014/main" id="{A592AC89-D591-4C72-B7CE-F13E77F6318D}"/>
              </a:ext>
            </a:extLst>
          </p:cNvPr>
          <p:cNvSpPr/>
          <p:nvPr/>
        </p:nvSpPr>
        <p:spPr>
          <a:xfrm>
            <a:off x="4533624" y="1232315"/>
            <a:ext cx="871746" cy="295486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상세 설명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팝업창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4115620" y="249085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D86CFB7-3AEF-4035-AC7C-87543565C921}"/>
              </a:ext>
            </a:extLst>
          </p:cNvPr>
          <p:cNvSpPr/>
          <p:nvPr/>
        </p:nvSpPr>
        <p:spPr>
          <a:xfrm>
            <a:off x="7008684" y="2296729"/>
            <a:ext cx="145975" cy="18646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6CDE1C-FAF8-4FE7-AAED-E9D16CA9086D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DDA6E8E-21FF-4D70-9B48-FA4FCC0561E1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cxnSp>
        <p:nvCxnSpPr>
          <p:cNvPr id="92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72" idx="1"/>
            <a:endCxn id="86" idx="1"/>
          </p:cNvCxnSpPr>
          <p:nvPr/>
        </p:nvCxnSpPr>
        <p:spPr>
          <a:xfrm rot="10800000" flipH="1">
            <a:off x="4158534" y="1380058"/>
            <a:ext cx="375089" cy="1926032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62">
            <a:extLst>
              <a:ext uri="{FF2B5EF4-FFF2-40B4-BE49-F238E27FC236}">
                <a16:creationId xmlns:a16="http://schemas.microsoft.com/office/drawing/2014/main" id="{AB2AEAA2-E8B8-4C92-836D-63476E44A15E}"/>
              </a:ext>
            </a:extLst>
          </p:cNvPr>
          <p:cNvCxnSpPr>
            <a:cxnSpLocks/>
            <a:stCxn id="75" idx="1"/>
            <a:endCxn id="86" idx="1"/>
          </p:cNvCxnSpPr>
          <p:nvPr/>
        </p:nvCxnSpPr>
        <p:spPr>
          <a:xfrm rot="10800000" flipH="1">
            <a:off x="4158534" y="1380058"/>
            <a:ext cx="375089" cy="2445708"/>
          </a:xfrm>
          <a:prstGeom prst="bentConnector3">
            <a:avLst>
              <a:gd name="adj1" fmla="val -4063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900C5409-1BDE-43C1-979D-1CE4D940E14A}"/>
              </a:ext>
            </a:extLst>
          </p:cNvPr>
          <p:cNvSpPr/>
          <p:nvPr/>
        </p:nvSpPr>
        <p:spPr>
          <a:xfrm>
            <a:off x="4191280" y="19364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30520AA7-9CA8-4FA3-901A-6BF835AC96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5678647" y="2600941"/>
            <a:ext cx="326822" cy="269946"/>
          </a:xfrm>
          <a:prstGeom prst="rect">
            <a:avLst/>
          </a:prstGeom>
        </p:spPr>
      </p:pic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87040"/>
              </p:ext>
            </p:extLst>
          </p:nvPr>
        </p:nvGraphicFramePr>
        <p:xfrm>
          <a:off x="1183430" y="5563936"/>
          <a:ext cx="7254876" cy="1143000"/>
        </p:xfrm>
        <a:graphic>
          <a:graphicData uri="http://schemas.openxmlformats.org/drawingml/2006/table">
            <a:tbl>
              <a:tblPr firstRow="1" bandRow="1"/>
              <a:tblGrid>
                <a:gridCol w="1655020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번 제목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아이템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아이템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장비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중첩된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구매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27494"/>
                  </a:ext>
                </a:extLst>
              </a:tr>
            </a:tbl>
          </a:graphicData>
        </a:graphic>
      </p:graphicFrame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AD513B-CDD9-43C8-81E7-95508099DA21}"/>
              </a:ext>
            </a:extLst>
          </p:cNvPr>
          <p:cNvSpPr/>
          <p:nvPr/>
        </p:nvSpPr>
        <p:spPr>
          <a:xfrm>
            <a:off x="6187451" y="4229562"/>
            <a:ext cx="696811" cy="27407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93869" y="123333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616716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422630881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4143669479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30582739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이 목록에서 제외시킨 아이템은 게임 진행 시에 등장하지 않지만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1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회만 적용되기 때문에 매번 제외할 필요가 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목록은 스크롤이 가능하다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제외된 아이템은 회색으로 색이 변하지만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복구를 시킬 수 있어야 함으로 여전히 활성화 버튼으로 존재한다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다시 복구되거나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회 플레이를 마치고 다시 상점 창을 열면 원래 색으로 돌아온다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  <a:endParaRPr lang="ko-KR" alt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094425684"/>
                  </a:ext>
                </a:extLst>
              </a:tr>
            </a:tbl>
          </a:graphicData>
        </a:graphic>
      </p:graphicFrame>
      <p:sp>
        <p:nvSpPr>
          <p:cNvPr id="109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2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71511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1847216347"/>
              </p:ext>
            </p:extLst>
          </p:nvPr>
        </p:nvGraphicFramePr>
        <p:xfrm>
          <a:off x="8658003" y="561434"/>
          <a:ext cx="3210146" cy="2316789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뒷배경과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를 구분해주기 위한 반투명한 검은 배경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버튼을 추가적으로 강조해 주기 위한 </a:t>
                      </a:r>
                      <a:r>
                        <a:rPr lang="ko-KR" altLang="en-US" sz="900" dirty="0" err="1"/>
                        <a:t>뒷</a:t>
                      </a:r>
                      <a:r>
                        <a:rPr lang="ko-KR" altLang="en-US" sz="900" dirty="0"/>
                        <a:t> 배경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전 캐릭터가 즐길 수 있는 게임의 가장 기본적인 스토리 모드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적과의 전투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스토리 진행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스테이지 탐색 등이 주요 콘텐츠가 될 것이다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④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스테이지 탐색의 재미는 줄이고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강력한 적 하나와의 전투를 주로 치르는 보스전을 주요 콘텐츠로 한 모드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캐릭터 별로 각각의 세계관과 관련된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내용이나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캐릭터 자체의 스토리를 다룰 예정이며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메인 스토리와는 관계 없는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스토리를 즐길 수 있는 콘텐츠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53442288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2426859784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4_1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포탈을 선택할 시 나타나는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스테이지 선택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92536"/>
              </p:ext>
            </p:extLst>
          </p:nvPr>
        </p:nvGraphicFramePr>
        <p:xfrm>
          <a:off x="1183430" y="5883976"/>
          <a:ext cx="7254876" cy="82296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메인 스테이지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캐릭터 스테이지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115pixel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115pixel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위에 텍스트가 올라간다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 강조를 위한 </a:t>
                      </a:r>
                      <a:r>
                        <a:rPr lang="ko-KR" altLang="en-US" sz="900" dirty="0" err="1"/>
                        <a:t>뒷배경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</a:tbl>
          </a:graphicData>
        </a:graphic>
      </p:graphicFrame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00753"/>
              </p:ext>
            </p:extLst>
          </p:nvPr>
        </p:nvGraphicFramePr>
        <p:xfrm>
          <a:off x="1860893" y="1730402"/>
          <a:ext cx="5520837" cy="2862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" name="Image" r:id="rId4" imgW="7619040" imgH="3704760" progId="Photoshop.Image.20">
                  <p:embed/>
                </p:oleObj>
              </mc:Choice>
              <mc:Fallback>
                <p:oleObj name="Image" r:id="rId4" imgW="7619040" imgH="3704760" progId="Photoshop.Image.20">
                  <p:embed/>
                  <p:pic>
                    <p:nvPicPr>
                      <p:cNvPr id="92" name="개체 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0893" y="1730402"/>
                        <a:ext cx="5520837" cy="2862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51BCEA05-87AC-435A-9C3D-A5F27AEACC63}"/>
              </a:ext>
            </a:extLst>
          </p:cNvPr>
          <p:cNvSpPr/>
          <p:nvPr/>
        </p:nvSpPr>
        <p:spPr>
          <a:xfrm>
            <a:off x="1852170" y="1701734"/>
            <a:ext cx="5529559" cy="28952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9CF715-8FD6-4466-A757-9CB1D0B25C6A}"/>
              </a:ext>
            </a:extLst>
          </p:cNvPr>
          <p:cNvSpPr/>
          <p:nvPr/>
        </p:nvSpPr>
        <p:spPr>
          <a:xfrm>
            <a:off x="4250422" y="201889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1E5D6DB-AAF6-440A-9131-E7E34CF0E713}"/>
              </a:ext>
            </a:extLst>
          </p:cNvPr>
          <p:cNvSpPr/>
          <p:nvPr/>
        </p:nvSpPr>
        <p:spPr>
          <a:xfrm>
            <a:off x="3435090" y="1184656"/>
            <a:ext cx="903344" cy="3000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</a:t>
            </a:r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 </a:t>
            </a:r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4_2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화면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EAAC494-E51D-4F57-81FA-D5B9F6411631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884409" y="1484748"/>
            <a:ext cx="2353" cy="12033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CF6F92F-CE17-4ED3-8BF9-47BE2E41123D}"/>
              </a:ext>
            </a:extLst>
          </p:cNvPr>
          <p:cNvSpPr/>
          <p:nvPr/>
        </p:nvSpPr>
        <p:spPr>
          <a:xfrm>
            <a:off x="4977339" y="1180483"/>
            <a:ext cx="1032936" cy="308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스테이지 화면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50B1120-4C69-4066-86A6-03D08C4CD57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5490377" y="1488921"/>
            <a:ext cx="3430" cy="11991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곱셈 기호 57"/>
          <p:cNvSpPr/>
          <p:nvPr/>
        </p:nvSpPr>
        <p:spPr>
          <a:xfrm>
            <a:off x="6918139" y="1724178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CD7F72-3A7F-4746-92B7-5F7E95137945}"/>
              </a:ext>
            </a:extLst>
          </p:cNvPr>
          <p:cNvSpPr txBox="1"/>
          <p:nvPr/>
        </p:nvSpPr>
        <p:spPr>
          <a:xfrm>
            <a:off x="6599292" y="184681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아이템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FBF433-657D-4EE3-A5AA-4732BB584B49}"/>
              </a:ext>
            </a:extLst>
          </p:cNvPr>
          <p:cNvSpPr txBox="1"/>
          <p:nvPr/>
        </p:nvSpPr>
        <p:spPr>
          <a:xfrm>
            <a:off x="6956220" y="184681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퀘스트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103572" y="2688094"/>
            <a:ext cx="770791" cy="826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507038" y="2688094"/>
            <a:ext cx="770791" cy="826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33980C-1907-42D8-BE21-6A205BFB59A6}"/>
              </a:ext>
            </a:extLst>
          </p:cNvPr>
          <p:cNvSpPr/>
          <p:nvPr/>
        </p:nvSpPr>
        <p:spPr>
          <a:xfrm>
            <a:off x="3463561" y="263886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5505FF-056B-4D4B-9F48-5EA7F3946729}"/>
              </a:ext>
            </a:extLst>
          </p:cNvPr>
          <p:cNvSpPr/>
          <p:nvPr/>
        </p:nvSpPr>
        <p:spPr>
          <a:xfrm>
            <a:off x="5058837" y="263886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09947" y="29230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메인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스테이지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15915" y="2923095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캐릭터</a:t>
            </a:r>
            <a:endParaRPr lang="en-US" altLang="ko-KR" sz="11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스테이지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7099869" y="145032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93869" y="123333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19CF715-8FD6-4466-A757-9CB1D0B25C6A}"/>
              </a:ext>
            </a:extLst>
          </p:cNvPr>
          <p:cNvSpPr/>
          <p:nvPr/>
        </p:nvSpPr>
        <p:spPr>
          <a:xfrm>
            <a:off x="1861158" y="233428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00304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1958908832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3539999848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465674513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포탈을 탈 수 있는 것은 마을 뿐이기 때문에 취소를 누를 경우 마을 화면으로 이동하게 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611478649"/>
                  </a:ext>
                </a:extLst>
              </a:tr>
            </a:tbl>
          </a:graphicData>
        </a:graphic>
      </p:graphicFrame>
      <p:sp>
        <p:nvSpPr>
          <p:cNvPr id="73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6400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35690"/>
              </p:ext>
            </p:extLst>
          </p:nvPr>
        </p:nvGraphicFramePr>
        <p:xfrm>
          <a:off x="1860893" y="1730403"/>
          <a:ext cx="5511313" cy="2862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1" name="Image" r:id="rId4" imgW="7619040" imgH="3704760" progId="Photoshop.Image.20">
                  <p:embed/>
                </p:oleObj>
              </mc:Choice>
              <mc:Fallback>
                <p:oleObj name="Image" r:id="rId4" imgW="7619040" imgH="370476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0893" y="1730403"/>
                        <a:ext cx="5511313" cy="2862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863533850"/>
              </p:ext>
            </p:extLst>
          </p:nvPr>
        </p:nvGraphicFramePr>
        <p:xfrm>
          <a:off x="8651258" y="561434"/>
          <a:ext cx="3216891" cy="2217695"/>
        </p:xfrm>
        <a:graphic>
          <a:graphicData uri="http://schemas.openxmlformats.org/drawingml/2006/table">
            <a:tbl>
              <a:tblPr/>
              <a:tblGrid>
                <a:gridCol w="572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4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①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뒷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배경과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를 구분해주기 위한 반투명한 검은 배경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②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클리어한 스테이지를 표시 초록색으로 표시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③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조건이 충분하지 않거나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클리어하지 못한 스테이지를 회색으로 표시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④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조건이 만족된 선택 가능한 스테이지를 푸른색으로 표시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해당 아이콘을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탭하는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것으로 스테이지를 선택한다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53442288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>
                          <a:sym typeface="Malgun Gothic"/>
                        </a:rPr>
                        <a:t>⑤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조건이 만족된 선택 가능한 스테이지를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 표시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05408148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1000" u="none" strike="noStrike" cap="none" dirty="0">
                          <a:sym typeface="Malgun Gothic"/>
                        </a:rPr>
                        <a:t>⑥</a:t>
                      </a: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난이도 선택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120864881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737605344"/>
              </p:ext>
            </p:extLst>
          </p:nvPr>
        </p:nvGraphicFramePr>
        <p:xfrm>
          <a:off x="652645" y="8042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4_2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포탈을 선택할 시 나타나는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스테이지 선택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8A2C03-E700-4809-916D-D21CE30700CB}"/>
              </a:ext>
            </a:extLst>
          </p:cNvPr>
          <p:cNvSpPr/>
          <p:nvPr/>
        </p:nvSpPr>
        <p:spPr>
          <a:xfrm>
            <a:off x="1851368" y="173993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DA7454-DF13-414E-AF5F-94CFD582504D}"/>
              </a:ext>
            </a:extLst>
          </p:cNvPr>
          <p:cNvSpPr/>
          <p:nvPr/>
        </p:nvSpPr>
        <p:spPr>
          <a:xfrm>
            <a:off x="6531530" y="4191371"/>
            <a:ext cx="625670" cy="1917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BE21CB-4341-41BE-86C4-A89B3CF59969}"/>
              </a:ext>
            </a:extLst>
          </p:cNvPr>
          <p:cNvSpPr txBox="1"/>
          <p:nvPr/>
        </p:nvSpPr>
        <p:spPr>
          <a:xfrm>
            <a:off x="6637373" y="416255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시작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E0B9594-C4CE-4F68-BB3C-1419222EB1B9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flipH="1">
            <a:off x="6857945" y="4408777"/>
            <a:ext cx="1" cy="2564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67C37AB-07C8-4CF6-9733-CF9174077FD6}"/>
              </a:ext>
            </a:extLst>
          </p:cNvPr>
          <p:cNvSpPr/>
          <p:nvPr/>
        </p:nvSpPr>
        <p:spPr>
          <a:xfrm>
            <a:off x="6474239" y="4665273"/>
            <a:ext cx="767412" cy="2720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AD4D5593-48FB-443E-81A8-DDBACCC6D4AC}"/>
              </a:ext>
            </a:extLst>
          </p:cNvPr>
          <p:cNvSpPr/>
          <p:nvPr/>
        </p:nvSpPr>
        <p:spPr>
          <a:xfrm>
            <a:off x="2329038" y="2986406"/>
            <a:ext cx="170668" cy="170668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13B1654-ED9B-420F-B0FD-C0717B0DA313}"/>
              </a:ext>
            </a:extLst>
          </p:cNvPr>
          <p:cNvSpPr/>
          <p:nvPr/>
        </p:nvSpPr>
        <p:spPr>
          <a:xfrm>
            <a:off x="2789881" y="2986406"/>
            <a:ext cx="170668" cy="17066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B4670A6-CE36-4A54-8E16-25CE869467C8}"/>
              </a:ext>
            </a:extLst>
          </p:cNvPr>
          <p:cNvSpPr/>
          <p:nvPr/>
        </p:nvSpPr>
        <p:spPr>
          <a:xfrm>
            <a:off x="2789881" y="2782831"/>
            <a:ext cx="170668" cy="170668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891CF12-B716-4101-A13B-881E79A38178}"/>
              </a:ext>
            </a:extLst>
          </p:cNvPr>
          <p:cNvSpPr/>
          <p:nvPr/>
        </p:nvSpPr>
        <p:spPr>
          <a:xfrm>
            <a:off x="2789881" y="3200779"/>
            <a:ext cx="170668" cy="17066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51F16D0-1C93-4A30-80F1-AE2F7D36E937}"/>
              </a:ext>
            </a:extLst>
          </p:cNvPr>
          <p:cNvCxnSpPr>
            <a:stCxn id="60" idx="6"/>
            <a:endCxn id="62" idx="2"/>
          </p:cNvCxnSpPr>
          <p:nvPr/>
        </p:nvCxnSpPr>
        <p:spPr>
          <a:xfrm flipV="1">
            <a:off x="2499706" y="2868165"/>
            <a:ext cx="290175" cy="203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2668447-4FBE-46DE-A7C3-ECA5C9054A7E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2499706" y="3071740"/>
            <a:ext cx="290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5157E22-C77D-4398-B1D4-9A9526A0B514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>
            <a:off x="2499706" y="3071740"/>
            <a:ext cx="290175" cy="2143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F25F35F5-DFE2-4C4D-9FF6-28B95774BC3D}"/>
              </a:ext>
            </a:extLst>
          </p:cNvPr>
          <p:cNvSpPr/>
          <p:nvPr/>
        </p:nvSpPr>
        <p:spPr>
          <a:xfrm>
            <a:off x="3239932" y="2782831"/>
            <a:ext cx="170668" cy="170668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D359E93-0A2A-4DD5-88F9-A2AA5D0D64A2}"/>
              </a:ext>
            </a:extLst>
          </p:cNvPr>
          <p:cNvSpPr/>
          <p:nvPr/>
        </p:nvSpPr>
        <p:spPr>
          <a:xfrm>
            <a:off x="3712190" y="2991951"/>
            <a:ext cx="170668" cy="1706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838CDBC-D648-4AE1-9BE4-2B06E66EC213}"/>
              </a:ext>
            </a:extLst>
          </p:cNvPr>
          <p:cNvSpPr/>
          <p:nvPr/>
        </p:nvSpPr>
        <p:spPr>
          <a:xfrm>
            <a:off x="3239932" y="3201786"/>
            <a:ext cx="170668" cy="17066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7A1769D-1C79-485B-9D90-A7EF9321E4DA}"/>
              </a:ext>
            </a:extLst>
          </p:cNvPr>
          <p:cNvSpPr/>
          <p:nvPr/>
        </p:nvSpPr>
        <p:spPr>
          <a:xfrm>
            <a:off x="3712190" y="2780080"/>
            <a:ext cx="170668" cy="1706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616A9A9-F555-4929-9839-C68664EC128E}"/>
              </a:ext>
            </a:extLst>
          </p:cNvPr>
          <p:cNvCxnSpPr>
            <a:cxnSpLocks/>
            <a:stCxn id="61" idx="6"/>
            <a:endCxn id="69" idx="2"/>
          </p:cNvCxnSpPr>
          <p:nvPr/>
        </p:nvCxnSpPr>
        <p:spPr>
          <a:xfrm>
            <a:off x="2960549" y="3071740"/>
            <a:ext cx="279383" cy="2153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0F1ED20-059A-4818-9541-E3D97F1E53C7}"/>
              </a:ext>
            </a:extLst>
          </p:cNvPr>
          <p:cNvCxnSpPr>
            <a:cxnSpLocks/>
            <a:stCxn id="63" idx="6"/>
            <a:endCxn id="69" idx="2"/>
          </p:cNvCxnSpPr>
          <p:nvPr/>
        </p:nvCxnSpPr>
        <p:spPr>
          <a:xfrm>
            <a:off x="2960549" y="3286113"/>
            <a:ext cx="279383" cy="1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DF716D1-983C-4698-A336-8291A4AA78AF}"/>
              </a:ext>
            </a:extLst>
          </p:cNvPr>
          <p:cNvCxnSpPr>
            <a:cxnSpLocks/>
            <a:stCxn id="62" idx="6"/>
            <a:endCxn id="67" idx="2"/>
          </p:cNvCxnSpPr>
          <p:nvPr/>
        </p:nvCxnSpPr>
        <p:spPr>
          <a:xfrm>
            <a:off x="2960549" y="2868165"/>
            <a:ext cx="279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27EF55D2-73F2-48B8-92A4-166E8874D5C6}"/>
              </a:ext>
            </a:extLst>
          </p:cNvPr>
          <p:cNvCxnSpPr>
            <a:cxnSpLocks/>
            <a:stCxn id="67" idx="6"/>
            <a:endCxn id="70" idx="2"/>
          </p:cNvCxnSpPr>
          <p:nvPr/>
        </p:nvCxnSpPr>
        <p:spPr>
          <a:xfrm flipV="1">
            <a:off x="3410600" y="2865414"/>
            <a:ext cx="301590" cy="2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CC9E5575-2826-4A3C-9DFD-B938022AE13E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>
            <a:off x="3410600" y="2868165"/>
            <a:ext cx="301590" cy="209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FB8852A-C039-4CEC-B7AD-B876E558A367}"/>
              </a:ext>
            </a:extLst>
          </p:cNvPr>
          <p:cNvCxnSpPr>
            <a:cxnSpLocks/>
            <a:stCxn id="69" idx="6"/>
            <a:endCxn id="68" idx="2"/>
          </p:cNvCxnSpPr>
          <p:nvPr/>
        </p:nvCxnSpPr>
        <p:spPr>
          <a:xfrm flipV="1">
            <a:off x="3410600" y="3077285"/>
            <a:ext cx="301590" cy="2098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6ECD4F7-0BB6-43EF-B74A-EAC9890F1F5E}"/>
              </a:ext>
            </a:extLst>
          </p:cNvPr>
          <p:cNvSpPr/>
          <p:nvPr/>
        </p:nvSpPr>
        <p:spPr>
          <a:xfrm>
            <a:off x="2243055" y="286565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4FE40D7-616A-48E5-9291-8531CF442D0D}"/>
              </a:ext>
            </a:extLst>
          </p:cNvPr>
          <p:cNvSpPr/>
          <p:nvPr/>
        </p:nvSpPr>
        <p:spPr>
          <a:xfrm>
            <a:off x="2641547" y="316508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F110BCB-7A5E-4A0E-A03F-92CF757A0A54}"/>
              </a:ext>
            </a:extLst>
          </p:cNvPr>
          <p:cNvSpPr/>
          <p:nvPr/>
        </p:nvSpPr>
        <p:spPr>
          <a:xfrm>
            <a:off x="3575341" y="276469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E6FDFA-C7E2-4A8F-95A6-4DAB0FED1AFC}"/>
              </a:ext>
            </a:extLst>
          </p:cNvPr>
          <p:cNvSpPr/>
          <p:nvPr/>
        </p:nvSpPr>
        <p:spPr>
          <a:xfrm>
            <a:off x="3864637" y="3712228"/>
            <a:ext cx="460904" cy="394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쉬움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4302973-B3D3-4395-8BCE-6348FD93744A}"/>
              </a:ext>
            </a:extLst>
          </p:cNvPr>
          <p:cNvSpPr/>
          <p:nvPr/>
        </p:nvSpPr>
        <p:spPr>
          <a:xfrm>
            <a:off x="4494971" y="3712228"/>
            <a:ext cx="460904" cy="394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보통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3E64B7D-5C9E-4AB0-8C61-5FAAC11AD932}"/>
              </a:ext>
            </a:extLst>
          </p:cNvPr>
          <p:cNvSpPr/>
          <p:nvPr/>
        </p:nvSpPr>
        <p:spPr>
          <a:xfrm>
            <a:off x="5125305" y="3712228"/>
            <a:ext cx="460904" cy="3946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어려움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AEB765-1B85-4E13-B5FA-940485F3CA8F}"/>
              </a:ext>
            </a:extLst>
          </p:cNvPr>
          <p:cNvSpPr/>
          <p:nvPr/>
        </p:nvSpPr>
        <p:spPr>
          <a:xfrm>
            <a:off x="3799073" y="365149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곱셈 기호 84"/>
          <p:cNvSpPr/>
          <p:nvPr/>
        </p:nvSpPr>
        <p:spPr>
          <a:xfrm>
            <a:off x="6908614" y="1743228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CD7F72-3A7F-4746-92B7-5F7E95137945}"/>
              </a:ext>
            </a:extLst>
          </p:cNvPr>
          <p:cNvSpPr txBox="1"/>
          <p:nvPr/>
        </p:nvSpPr>
        <p:spPr>
          <a:xfrm>
            <a:off x="6589767" y="186586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아이템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FBF433-657D-4EE3-A5AA-4732BB584B49}"/>
              </a:ext>
            </a:extLst>
          </p:cNvPr>
          <p:cNvSpPr txBox="1"/>
          <p:nvPr/>
        </p:nvSpPr>
        <p:spPr>
          <a:xfrm>
            <a:off x="6946695" y="186586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/>
              <a:t>퀘스트</a:t>
            </a:r>
          </a:p>
        </p:txBody>
      </p:sp>
      <p:sp>
        <p:nvSpPr>
          <p:cNvPr id="17" name="아래쪽 화살표 16"/>
          <p:cNvSpPr/>
          <p:nvPr/>
        </p:nvSpPr>
        <p:spPr>
          <a:xfrm>
            <a:off x="3712190" y="2458106"/>
            <a:ext cx="170668" cy="2762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4360528" y="2458106"/>
            <a:ext cx="2803417" cy="119339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4568C67-0A50-4507-BF66-1728EBDDD2B8}"/>
              </a:ext>
            </a:extLst>
          </p:cNvPr>
          <p:cNvSpPr/>
          <p:nvPr/>
        </p:nvSpPr>
        <p:spPr>
          <a:xfrm>
            <a:off x="4494970" y="2544168"/>
            <a:ext cx="1152945" cy="10460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스테이지의</a:t>
            </a:r>
            <a:endParaRPr lang="en-US" altLang="ko-KR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F110BCB-7A5E-4A0E-A03F-92CF757A0A54}"/>
              </a:ext>
            </a:extLst>
          </p:cNvPr>
          <p:cNvSpPr/>
          <p:nvPr/>
        </p:nvSpPr>
        <p:spPr>
          <a:xfrm>
            <a:off x="4301341" y="240463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5737283" y="2540686"/>
            <a:ext cx="1361827" cy="10495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스테이지에</a:t>
            </a:r>
            <a:endParaRPr lang="en-US" altLang="ko-KR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대한 설명</a:t>
            </a: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88203"/>
              </p:ext>
            </p:extLst>
          </p:nvPr>
        </p:nvGraphicFramePr>
        <p:xfrm>
          <a:off x="1183430" y="5063714"/>
          <a:ext cx="7254876" cy="164592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스테이지 </a:t>
                      </a:r>
                      <a:r>
                        <a:rPr lang="en-US" altLang="ko-KR" sz="900" dirty="0"/>
                        <a:t>UI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120pixel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최대 길이와 높이 이며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 안에서 모두 배치된다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스테이지 팝업</a:t>
                      </a:r>
                      <a:endParaRPr lang="en-US" altLang="ko-KR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380pixel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170pixel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좌우로</a:t>
                      </a:r>
                      <a:r>
                        <a:rPr lang="ko-KR" altLang="en-US" sz="900" baseline="0" dirty="0"/>
                        <a:t> 반을 나누어 좌측은 이미지</a:t>
                      </a:r>
                      <a:r>
                        <a:rPr lang="en-US" altLang="ko-KR" sz="900" baseline="0" dirty="0"/>
                        <a:t>, </a:t>
                      </a:r>
                      <a:r>
                        <a:rPr lang="ko-KR" altLang="en-US" sz="900" baseline="0" dirty="0"/>
                        <a:t>우측은 설명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77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난이도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 강조를 위한 </a:t>
                      </a:r>
                      <a:r>
                        <a:rPr lang="ko-KR" altLang="en-US" sz="900" dirty="0" err="1"/>
                        <a:t>뒷배경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65623"/>
              </p:ext>
            </p:extLst>
          </p:nvPr>
        </p:nvGraphicFramePr>
        <p:xfrm>
          <a:off x="8651258" y="3517811"/>
          <a:ext cx="3216891" cy="3191823"/>
        </p:xfrm>
        <a:graphic>
          <a:graphicData uri="http://schemas.openxmlformats.org/drawingml/2006/table">
            <a:tbl>
              <a:tblPr/>
              <a:tblGrid>
                <a:gridCol w="572645">
                  <a:extLst>
                    <a:ext uri="{9D8B030D-6E8A-4147-A177-3AD203B41FA5}">
                      <a16:colId xmlns:a16="http://schemas.microsoft.com/office/drawing/2014/main" val="3926119912"/>
                    </a:ext>
                  </a:extLst>
                </a:gridCol>
                <a:gridCol w="2644246">
                  <a:extLst>
                    <a:ext uri="{9D8B030D-6E8A-4147-A177-3AD203B41FA5}">
                      <a16:colId xmlns:a16="http://schemas.microsoft.com/office/drawing/2014/main" val="3380969628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10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637014844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스테이지와 난이도 둘 모두를 선택해야 시작버튼이 활성화 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화면 최상단은 지나온 스테이지들을 이미지로 표시해 준 것으로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내가 클리어 한 스테이지만 초록색으로 활성화되고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선택해야 될 스테이지는 푸른색으로 깜빡인다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해당 스테이지에서 다른 루트로도 갈 수 있었다는 것을 표시해 줌으로써 유저에게 다른 길도 있었다는 것을 알려줄 수 있고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다음 번에 플레이를 하게 될 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다른 루트로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가야겠다는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 목표 의식을 심어줄 수 있음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왼쪽의 그래프는 한번에 표시되는 양을 가로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칸으로 유지하도록 하며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더 늘어날 경우 좌우 스크롤로 움직일 수 있도록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스테이지와 난이도 둘 모두를 선택하고 나면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전투를 시작할 수 있다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맑은 고딕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595417902"/>
                  </a:ext>
                </a:extLst>
              </a:tr>
            </a:tbl>
          </a:graphicData>
        </a:graphic>
      </p:graphicFrame>
      <p:sp>
        <p:nvSpPr>
          <p:cNvPr id="100" name="타원 99">
            <a:extLst>
              <a:ext uri="{FF2B5EF4-FFF2-40B4-BE49-F238E27FC236}">
                <a16:creationId xmlns:a16="http://schemas.microsoft.com/office/drawing/2014/main" id="{7B4670A6-CE36-4A54-8E16-25CE869467C8}"/>
              </a:ext>
            </a:extLst>
          </p:cNvPr>
          <p:cNvSpPr/>
          <p:nvPr/>
        </p:nvSpPr>
        <p:spPr>
          <a:xfrm>
            <a:off x="2157721" y="890389"/>
            <a:ext cx="170668" cy="170668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13B1654-ED9B-420F-B0FD-C0717B0DA313}"/>
              </a:ext>
            </a:extLst>
          </p:cNvPr>
          <p:cNvSpPr/>
          <p:nvPr/>
        </p:nvSpPr>
        <p:spPr>
          <a:xfrm>
            <a:off x="2157721" y="1179298"/>
            <a:ext cx="170668" cy="170668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7A1769D-1C79-485B-9D90-A7EF9321E4DA}"/>
              </a:ext>
            </a:extLst>
          </p:cNvPr>
          <p:cNvSpPr/>
          <p:nvPr/>
        </p:nvSpPr>
        <p:spPr>
          <a:xfrm>
            <a:off x="2157721" y="1450534"/>
            <a:ext cx="170668" cy="17066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0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91948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및 작성 의도</a:t>
            </a:r>
          </a:p>
        </p:txBody>
      </p:sp>
      <p:graphicFrame>
        <p:nvGraphicFramePr>
          <p:cNvPr id="3" name="내용 개체 틀 35">
            <a:extLst>
              <a:ext uri="{FF2B5EF4-FFF2-40B4-BE49-F238E27FC236}">
                <a16:creationId xmlns:a16="http://schemas.microsoft.com/office/drawing/2014/main" id="{89C7F7D0-1C4A-466C-90F1-F11F50A64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045237"/>
              </p:ext>
            </p:extLst>
          </p:nvPr>
        </p:nvGraphicFramePr>
        <p:xfrm>
          <a:off x="435033" y="4231777"/>
          <a:ext cx="5920047" cy="219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분류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설명</a:t>
                      </a:r>
                    </a:p>
                  </a:txBody>
                  <a:tcPr marT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미정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액션 </a:t>
                      </a:r>
                      <a:r>
                        <a:rPr lang="en-US" altLang="ko-KR" sz="1200" dirty="0"/>
                        <a:t>RPG,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메트로배니아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전달하려는 재미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매번 새로운 곳을 탐색하는 재미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빠른 액션을 통한 쾌감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끊임없이 도전하게 만들면서도 반복에 질리지 않도록 하는 재미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45268"/>
                  </a:ext>
                </a:extLst>
              </a:tr>
            </a:tbl>
          </a:graphicData>
        </a:graphic>
      </p:graphicFrame>
      <p:graphicFrame>
        <p:nvGraphicFramePr>
          <p:cNvPr id="4" name="내용 개체 틀 22">
            <a:extLst>
              <a:ext uri="{FF2B5EF4-FFF2-40B4-BE49-F238E27FC236}">
                <a16:creationId xmlns:a16="http://schemas.microsoft.com/office/drawing/2014/main" id="{809CBCD8-FE5C-4151-82E2-6BC68BD87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016334"/>
              </p:ext>
            </p:extLst>
          </p:nvPr>
        </p:nvGraphicFramePr>
        <p:xfrm>
          <a:off x="435033" y="783615"/>
          <a:ext cx="5920046" cy="3329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r:id="rId4" imgW="9142560" imgH="5142600" progId="">
                  <p:embed/>
                </p:oleObj>
              </mc:Choice>
              <mc:Fallback>
                <p:oleObj r:id="rId4" imgW="9142560" imgH="5142600" progId="">
                  <p:embed/>
                  <p:pic>
                    <p:nvPicPr>
                      <p:cNvPr id="23" name="내용 개체 틀 22">
                        <a:extLst>
                          <a:ext uri="{FF2B5EF4-FFF2-40B4-BE49-F238E27FC236}">
                            <a16:creationId xmlns:a16="http://schemas.microsoft.com/office/drawing/2014/main" id="{F179448B-0AD0-4834-B68C-34A26F330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5033" y="783615"/>
                        <a:ext cx="5920046" cy="3329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EC04BA-2DD8-4F62-BC78-965968CBBAE3}"/>
              </a:ext>
            </a:extLst>
          </p:cNvPr>
          <p:cNvSpPr txBox="1"/>
          <p:nvPr/>
        </p:nvSpPr>
        <p:spPr>
          <a:xfrm>
            <a:off x="6629400" y="491086"/>
            <a:ext cx="5367528" cy="632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게임의 방향성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탐색과 전투를 통한 재미를 가장 기본적인 목표로 세우고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반복플레이를 질리지 않게 즐길 수 있도록 구성한다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구현방식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매번 새롭게 생성되는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통하여 계속해서 탐색을 즐길 수 있도록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속도감 있는 액션과 전투를 통해서 전투 자체가 재미있게 느껴지도록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다양한 캐릭터와 캐릭터 별로 다른 플레이 경험을 통해서 반복 플레이에 질리지 않고 플레이가 가능하도록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UI</a:t>
            </a:r>
            <a:r>
              <a:rPr lang="ko-KR" altLang="en-US" sz="1600" b="1" dirty="0"/>
              <a:t>문서의 작성 의도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방향성과 일치하면서</a:t>
            </a:r>
            <a:r>
              <a:rPr lang="en-US" altLang="ko-KR" sz="1400" dirty="0"/>
              <a:t>, </a:t>
            </a:r>
            <a:r>
              <a:rPr lang="ko-KR" altLang="en-US" sz="1400" dirty="0"/>
              <a:t>유저에게 기획자가 생각한 재미를 정확하게 전달하기 위해서 가장 중요한 것은 전달방식이다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전달 방식은 직접 조작을 통한 플레이 경험과 게임 내에서 움직이는 화면을 보고 전달받게 되는데</a:t>
            </a:r>
            <a:r>
              <a:rPr lang="en-US" altLang="ko-KR" sz="1400" dirty="0"/>
              <a:t>, </a:t>
            </a:r>
            <a:r>
              <a:rPr lang="ko-KR" altLang="en-US" sz="1400" dirty="0"/>
              <a:t>모바일은 입출력이 통합되어 있기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무엇보다 </a:t>
            </a:r>
            <a:r>
              <a:rPr lang="en-US" altLang="ko-KR" sz="1400" dirty="0"/>
              <a:t>UI</a:t>
            </a:r>
            <a:r>
              <a:rPr lang="ko-KR" altLang="en-US" sz="1400" dirty="0"/>
              <a:t>가 중요함으로 이 문서를 작성하게 되었다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200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546269051"/>
              </p:ext>
            </p:extLst>
          </p:nvPr>
        </p:nvGraphicFramePr>
        <p:xfrm>
          <a:off x="8658003" y="561434"/>
          <a:ext cx="3210146" cy="1140347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세계관의 배경이나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NPC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등의 이미지 등을 출력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출력 중인 이미지를 설명하기 위한 글을 출력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출력창은 반투명으로 뒤의 이미지가 보여야 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로딩이 어느 정도 진행 됐는지를 표시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244675627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99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</a:t>
                      </a:r>
                      <a:endParaRPr lang="en-US" altLang="ko-KR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내에서 로딩이 진행될 시에 출력되는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로딩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6406FF-3871-4F39-AC4B-878F3BA7CC32}"/>
              </a:ext>
            </a:extLst>
          </p:cNvPr>
          <p:cNvSpPr/>
          <p:nvPr/>
        </p:nvSpPr>
        <p:spPr>
          <a:xfrm>
            <a:off x="1855693" y="1746423"/>
            <a:ext cx="5482712" cy="28599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배경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ko-KR" altLang="en-US" dirty="0">
                <a:solidFill>
                  <a:schemeClr val="tx1"/>
                </a:solidFill>
              </a:rPr>
              <a:t>캐릭터 이미지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6406FF-3871-4F39-AC4B-878F3BA7CC32}"/>
              </a:ext>
            </a:extLst>
          </p:cNvPr>
          <p:cNvSpPr/>
          <p:nvPr/>
        </p:nvSpPr>
        <p:spPr>
          <a:xfrm>
            <a:off x="4460761" y="1746423"/>
            <a:ext cx="2877643" cy="285990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 </a:t>
            </a:r>
            <a:r>
              <a:rPr lang="ko-KR" altLang="en-US" dirty="0" err="1">
                <a:solidFill>
                  <a:schemeClr val="tx1"/>
                </a:solidFill>
              </a:rPr>
              <a:t>출력창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2768928" y="4263279"/>
            <a:ext cx="3656242" cy="20784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로딩 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A78975-0FF3-4394-BF17-F14D1BAE9346}"/>
              </a:ext>
            </a:extLst>
          </p:cNvPr>
          <p:cNvSpPr/>
          <p:nvPr/>
        </p:nvSpPr>
        <p:spPr>
          <a:xfrm>
            <a:off x="1869299" y="175529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EF085E-3A2B-4DA2-AEAF-70CB1081C7D6}"/>
              </a:ext>
            </a:extLst>
          </p:cNvPr>
          <p:cNvSpPr/>
          <p:nvPr/>
        </p:nvSpPr>
        <p:spPr>
          <a:xfrm>
            <a:off x="4408849" y="175529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97691D-DF6F-4DD0-ADDA-C3F89C6B2166}"/>
              </a:ext>
            </a:extLst>
          </p:cNvPr>
          <p:cNvSpPr/>
          <p:nvPr/>
        </p:nvSpPr>
        <p:spPr>
          <a:xfrm>
            <a:off x="2709696" y="419588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03053"/>
              </p:ext>
            </p:extLst>
          </p:nvPr>
        </p:nvGraphicFramePr>
        <p:xfrm>
          <a:off x="1183430" y="5652309"/>
          <a:ext cx="7254876" cy="105156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배경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/>
                        <a:t>캐릭터 이미지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화면 전체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기기 해상도에 따라서 다름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대사 </a:t>
                      </a:r>
                      <a:r>
                        <a:rPr lang="ko-KR" altLang="en-US" sz="900" dirty="0" err="1"/>
                        <a:t>출력창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기기별</a:t>
                      </a:r>
                      <a:r>
                        <a:rPr lang="ko-KR" altLang="en-US" sz="900" dirty="0"/>
                        <a:t> 해상도의 가로 </a:t>
                      </a:r>
                      <a:r>
                        <a:rPr lang="en-US" altLang="ko-KR" sz="900" dirty="0"/>
                        <a:t>½</a:t>
                      </a:r>
                      <a:r>
                        <a:rPr lang="ko-KR" altLang="en-US" sz="900" dirty="0"/>
                        <a:t>를 기준으로 우측은 전부 </a:t>
                      </a:r>
                      <a:r>
                        <a:rPr lang="ko-KR" altLang="en-US" sz="900" dirty="0" err="1"/>
                        <a:t>대사창으로</a:t>
                      </a:r>
                      <a:r>
                        <a:rPr lang="ko-KR" altLang="en-US" sz="900" dirty="0"/>
                        <a:t> 설정된다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로딩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390pixel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5314765" y="4263279"/>
            <a:ext cx="1110404" cy="207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77212"/>
              </p:ext>
            </p:extLst>
          </p:nvPr>
        </p:nvGraphicFramePr>
        <p:xfrm>
          <a:off x="8658003" y="4570138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1909844539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1556435505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995698724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스토리가 중요하면서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설정이 복잡한 게임이기 때문에 로딩 시간에 이러한 부분들을 지속적으로 각인시켜 유저의 이해를 돕는다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593183334"/>
                  </a:ext>
                </a:extLst>
              </a:tr>
            </a:tbl>
          </a:graphicData>
        </a:graphic>
      </p:graphicFrame>
      <p:sp>
        <p:nvSpPr>
          <p:cNvPr id="33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20629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261239"/>
              </p:ext>
            </p:extLst>
          </p:nvPr>
        </p:nvGraphicFramePr>
        <p:xfrm>
          <a:off x="1852171" y="1735137"/>
          <a:ext cx="5507378" cy="2838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Image" r:id="rId4" imgW="7619040" imgH="3704760" progId="Photoshop.Image.20">
                  <p:embed/>
                </p:oleObj>
              </mc:Choice>
              <mc:Fallback>
                <p:oleObj name="Image" r:id="rId4" imgW="7619040" imgH="3704760" progId="Photoshop.Image.20">
                  <p:embed/>
                  <p:pic>
                    <p:nvPicPr>
                      <p:cNvPr id="69" name="개체 6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2171" y="1735137"/>
                        <a:ext cx="5507378" cy="2838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183430" y="5106736"/>
          <a:ext cx="7254876" cy="16002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43pixel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43pixel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체력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½</a:t>
                      </a:r>
                      <a:r>
                        <a:rPr lang="ko-KR" altLang="en-US" sz="900" dirty="0"/>
                        <a:t>로 나누어서 위를 체력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아래를 마력으로 사용한다</a:t>
                      </a:r>
                      <a:r>
                        <a:rPr lang="en-US" altLang="ko-KR" sz="900" dirty="0"/>
                        <a:t>.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092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버프</a:t>
                      </a:r>
                      <a:r>
                        <a:rPr lang="en-US" altLang="ko-KR" sz="900" dirty="0"/>
                        <a:t>&amp;</a:t>
                      </a:r>
                      <a:r>
                        <a:rPr lang="ko-KR" altLang="en-US" sz="900" dirty="0" err="1"/>
                        <a:t>디버프</a:t>
                      </a:r>
                      <a:r>
                        <a:rPr lang="ko-KR" altLang="en-US" sz="900" dirty="0"/>
                        <a:t>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19pixel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19pixel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진행시간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보유재화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몬스터 </a:t>
                      </a:r>
                      <a:r>
                        <a:rPr lang="ko-KR" altLang="en-US" sz="900" dirty="0" err="1"/>
                        <a:t>체력바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미니맵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689955"/>
                  </a:ext>
                </a:extLst>
              </a:tr>
            </a:tbl>
          </a:graphicData>
        </a:graphic>
      </p:graphicFrame>
      <p:graphicFrame>
        <p:nvGraphicFramePr>
          <p:cNvPr id="2" name="Google Shape;551;p46"/>
          <p:cNvGraphicFramePr/>
          <p:nvPr/>
        </p:nvGraphicFramePr>
        <p:xfrm>
          <a:off x="8658003" y="561434"/>
          <a:ext cx="3210146" cy="2072084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서브 메뉴 버튼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메뉴와 캐릭터 관리로 연결된다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 중인 캐릭터의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마력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아래 이미지 필드에는 버프나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디버프가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적용될 시에 아이콘이 좌측부터 정렬되어 표시된다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스테이지를 얼마간 플레이 했는지 보여주는 시간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플레이어가 소지하고 있는 재화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스테이지의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맵을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유저가 직접 가본 지역만 표시된다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몬스터의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HP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/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5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스테이지 플레이 화면으로 넘어가면 나타나는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전투시의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UI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배치</a:t>
                      </a: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전투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208010" y="2725680"/>
            <a:ext cx="750876" cy="11512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체력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97155" y="1775372"/>
            <a:ext cx="612889" cy="1713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진행시간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83675" y="1745845"/>
            <a:ext cx="964812" cy="9102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8" name="직선 화살표 연결선 62"/>
          <p:cNvCxnSpPr>
            <a:stCxn id="24" idx="3"/>
          </p:cNvCxnSpPr>
          <p:nvPr/>
        </p:nvCxnSpPr>
        <p:spPr>
          <a:xfrm>
            <a:off x="2457450" y="1372359"/>
            <a:ext cx="142920" cy="38383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3AFB70-DE23-4F5A-A3B7-11A9419D184C}"/>
              </a:ext>
            </a:extLst>
          </p:cNvPr>
          <p:cNvSpPr/>
          <p:nvPr/>
        </p:nvSpPr>
        <p:spPr>
          <a:xfrm>
            <a:off x="4208010" y="16997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2F7D21-09A2-42F0-9774-DC736D5B92DA}"/>
              </a:ext>
            </a:extLst>
          </p:cNvPr>
          <p:cNvSpPr/>
          <p:nvPr/>
        </p:nvSpPr>
        <p:spPr>
          <a:xfrm>
            <a:off x="4137997" y="26004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51F9DB-1737-41B8-895D-1CEB34D04054}"/>
              </a:ext>
            </a:extLst>
          </p:cNvPr>
          <p:cNvSpPr/>
          <p:nvPr/>
        </p:nvSpPr>
        <p:spPr>
          <a:xfrm>
            <a:off x="6357082" y="16997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3" name="직선 화살표 연결선 22"/>
          <p:cNvCxnSpPr>
            <a:endCxn id="24" idx="2"/>
          </p:cNvCxnSpPr>
          <p:nvPr/>
        </p:nvCxnSpPr>
        <p:spPr>
          <a:xfrm flipH="1" flipV="1">
            <a:off x="2100225" y="1554093"/>
            <a:ext cx="432" cy="2564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42">
            <a:extLst>
              <a:ext uri="{FF2B5EF4-FFF2-40B4-BE49-F238E27FC236}">
                <a16:creationId xmlns:a16="http://schemas.microsoft.com/office/drawing/2014/main" id="{A0DCCD1A-3EDA-45F8-B050-5A552FA31A34}"/>
              </a:ext>
            </a:extLst>
          </p:cNvPr>
          <p:cNvSpPr/>
          <p:nvPr/>
        </p:nvSpPr>
        <p:spPr>
          <a:xfrm>
            <a:off x="1743000" y="1190624"/>
            <a:ext cx="714450" cy="36346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서브 메뉴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799170" y="16997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15068A-7B5C-421D-832E-1AE861122D27}"/>
              </a:ext>
            </a:extLst>
          </p:cNvPr>
          <p:cNvSpPr/>
          <p:nvPr/>
        </p:nvSpPr>
        <p:spPr>
          <a:xfrm>
            <a:off x="2161807" y="16997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7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6538047" y="1060843"/>
            <a:ext cx="645406" cy="3506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팝업</a:t>
            </a:r>
          </a:p>
        </p:txBody>
      </p:sp>
      <p:cxnSp>
        <p:nvCxnSpPr>
          <p:cNvPr id="28" name="직선 화살표 연결선 27"/>
          <p:cNvCxnSpPr>
            <a:endCxn id="27" idx="2"/>
          </p:cNvCxnSpPr>
          <p:nvPr/>
        </p:nvCxnSpPr>
        <p:spPr>
          <a:xfrm flipV="1">
            <a:off x="6860750" y="1411450"/>
            <a:ext cx="0" cy="3137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54AE56-A8D4-45DA-95A7-27DEEBA72540}"/>
              </a:ext>
            </a:extLst>
          </p:cNvPr>
          <p:cNvSpPr/>
          <p:nvPr/>
        </p:nvSpPr>
        <p:spPr>
          <a:xfrm>
            <a:off x="5582233" y="1783457"/>
            <a:ext cx="716215" cy="139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BF0106-8161-46F8-AEDC-251E04848A2E}"/>
              </a:ext>
            </a:extLst>
          </p:cNvPr>
          <p:cNvSpPr/>
          <p:nvPr/>
        </p:nvSpPr>
        <p:spPr>
          <a:xfrm>
            <a:off x="5496547" y="172491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4686226" y="2725680"/>
            <a:ext cx="272659" cy="1151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04012" y="2859884"/>
            <a:ext cx="45397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999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13124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4142398048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529775528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245678170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몬스터의 체력의 경우 내가 현재 공격한 몬스터의 경우에만 출력하도록 한다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내가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현재 공격하고 있는 몬스터의 가시성을 높일 수 있고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보스 몬스터는 예외로 체력을 지속적으로 표시함으로서 특별한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몬스터라는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것을 인지시킨다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데미지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수치의 경우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몬스터의 중앙에서 붉은 색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텍스트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(12point)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로 출력되도록 한다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395735861"/>
                  </a:ext>
                </a:extLst>
              </a:tr>
            </a:tbl>
          </a:graphicData>
        </a:graphic>
      </p:graphicFrame>
      <p:sp>
        <p:nvSpPr>
          <p:cNvPr id="52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216419" y="2918681"/>
            <a:ext cx="1234592" cy="8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3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개체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52923"/>
              </p:ext>
            </p:extLst>
          </p:nvPr>
        </p:nvGraphicFramePr>
        <p:xfrm>
          <a:off x="1852171" y="1735137"/>
          <a:ext cx="5507378" cy="2838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Image" r:id="rId3" imgW="7619040" imgH="3704760" progId="Photoshop.Image.20">
                  <p:embed/>
                </p:oleObj>
              </mc:Choice>
              <mc:Fallback>
                <p:oleObj name="Image" r:id="rId3" imgW="7619040" imgH="3704760" progId="Photoshop.Image.20">
                  <p:embed/>
                  <p:pic>
                    <p:nvPicPr>
                      <p:cNvPr id="41" name="개체 4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171" y="1735137"/>
                        <a:ext cx="5507378" cy="2838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4543425" y="1850195"/>
            <a:ext cx="2726519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541376232"/>
              </p:ext>
            </p:extLst>
          </p:nvPr>
        </p:nvGraphicFramePr>
        <p:xfrm>
          <a:off x="8654555" y="561434"/>
          <a:ext cx="3213594" cy="649705"/>
        </p:xfrm>
        <a:graphic>
          <a:graphicData uri="http://schemas.openxmlformats.org/drawingml/2006/table">
            <a:tbl>
              <a:tblPr/>
              <a:tblGrid>
                <a:gridCol w="572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메뉴에 존재하는 항목들을 버튼으로 정리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2759993205"/>
              </p:ext>
            </p:extLst>
          </p:nvPr>
        </p:nvGraphicFramePr>
        <p:xfrm>
          <a:off x="652644" y="80010"/>
          <a:ext cx="11215505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1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98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옵션을 터치할 시 표시되는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메뉴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4785688" y="2144314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캐릭터 관리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555507" y="2144314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퀘스트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25326" y="2144314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업적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25326" y="2626761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스토리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555507" y="2626657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업적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4788121" y="2634302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게임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설정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39574" y="3961000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게임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종료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555507" y="3114874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sp>
        <p:nvSpPr>
          <p:cNvPr id="39" name="곱셈 기호 38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29728"/>
              </p:ext>
            </p:extLst>
          </p:nvPr>
        </p:nvGraphicFramePr>
        <p:xfrm>
          <a:off x="542925" y="6021136"/>
          <a:ext cx="7895380" cy="685800"/>
        </p:xfrm>
        <a:graphic>
          <a:graphicData uri="http://schemas.openxmlformats.org/drawingml/2006/table">
            <a:tbl>
              <a:tblPr firstRow="1" bandRow="1"/>
              <a:tblGrid>
                <a:gridCol w="1979257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117619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99700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99700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399104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메뉴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캐릭터 관리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퀘스트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업적</a:t>
                      </a:r>
                      <a:r>
                        <a:rPr lang="en-US" altLang="ko-KR" sz="900" dirty="0"/>
                        <a:t>….</a:t>
                      </a:r>
                      <a:r>
                        <a:rPr lang="ko-KR" altLang="en-US" sz="900" dirty="0"/>
                        <a:t>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170pixel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294pixel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25326" y="3114875"/>
            <a:ext cx="727942" cy="3063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도움말</a:t>
            </a: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80356"/>
              </p:ext>
            </p:extLst>
          </p:nvPr>
        </p:nvGraphicFramePr>
        <p:xfrm>
          <a:off x="8654553" y="4573205"/>
          <a:ext cx="3213595" cy="2133731"/>
        </p:xfrm>
        <a:graphic>
          <a:graphicData uri="http://schemas.openxmlformats.org/drawingml/2006/table">
            <a:tbl>
              <a:tblPr/>
              <a:tblGrid>
                <a:gridCol w="572058">
                  <a:extLst>
                    <a:ext uri="{9D8B030D-6E8A-4147-A177-3AD203B41FA5}">
                      <a16:colId xmlns:a16="http://schemas.microsoft.com/office/drawing/2014/main" val="674999694"/>
                    </a:ext>
                  </a:extLst>
                </a:gridCol>
                <a:gridCol w="2641537">
                  <a:extLst>
                    <a:ext uri="{9D8B030D-6E8A-4147-A177-3AD203B41FA5}">
                      <a16:colId xmlns:a16="http://schemas.microsoft.com/office/drawing/2014/main" val="2087957428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742081403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팝업 이외에 다른 곳을 터치하더라도 팝업이 닫히도록 한다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246723881"/>
                  </a:ext>
                </a:extLst>
              </a:tr>
            </a:tbl>
          </a:graphicData>
        </a:graphic>
      </p:graphicFrame>
      <p:sp>
        <p:nvSpPr>
          <p:cNvPr id="68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71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50229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53">
            <a:extLst>
              <a:ext uri="{FF2B5EF4-FFF2-40B4-BE49-F238E27FC236}">
                <a16:creationId xmlns:a16="http://schemas.microsoft.com/office/drawing/2014/main" id="{635BB18E-6FAA-427E-968F-1E62582F9427}"/>
              </a:ext>
            </a:extLst>
          </p:cNvPr>
          <p:cNvSpPr/>
          <p:nvPr/>
        </p:nvSpPr>
        <p:spPr>
          <a:xfrm>
            <a:off x="4096023" y="2099592"/>
            <a:ext cx="3061177" cy="24420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815061458"/>
              </p:ext>
            </p:extLst>
          </p:nvPr>
        </p:nvGraphicFramePr>
        <p:xfrm>
          <a:off x="8658003" y="561434"/>
          <a:ext cx="3210146" cy="2296857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 캐릭터의 전신 일러스트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캐릭터의 세부적인 설정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소개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스토리를 볼 수 있는 아이콘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39953070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고정 탭을 설정해두고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항목을 선택 했느냐에 따라서 팝업 창의 화면만을 변경해 주기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화면에 표시되는 캐릭터의 이름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캐릭터의 다양한 </a:t>
                      </a:r>
                      <a:r>
                        <a:rPr lang="ko-KR" altLang="en-US" sz="9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스탯을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표시해 주는 텍스트 필드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⑦</a:t>
                      </a:r>
                      <a:endParaRPr lang="ko-KR" altLang="en-US"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적용되거나 활성화 되어 있는 장신구의 목록과 효과를 설명해 준다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100679472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6_1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내 정보 탭에 대한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377CB-C96B-4DE1-89A1-2273FB73A339}"/>
              </a:ext>
            </a:extLst>
          </p:cNvPr>
          <p:cNvSpPr/>
          <p:nvPr/>
        </p:nvSpPr>
        <p:spPr>
          <a:xfrm>
            <a:off x="2084088" y="2127651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8" y="1799763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6CDE1C-FAF8-4FE7-AAED-E9D16CA9086D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DA6E8E-21FF-4D70-9B48-FA4FCC0561E1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F4EC3D-8E2D-46C2-AF34-9D8A848C1C0E}"/>
              </a:ext>
            </a:extLst>
          </p:cNvPr>
          <p:cNvSpPr/>
          <p:nvPr/>
        </p:nvSpPr>
        <p:spPr>
          <a:xfrm>
            <a:off x="4268661" y="2524865"/>
            <a:ext cx="1082841" cy="25459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99F82B-3A8D-4F51-8E18-252D9F2E6D31}"/>
              </a:ext>
            </a:extLst>
          </p:cNvPr>
          <p:cNvSpPr/>
          <p:nvPr/>
        </p:nvSpPr>
        <p:spPr>
          <a:xfrm>
            <a:off x="4264080" y="3009058"/>
            <a:ext cx="1087422" cy="1653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HP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8F1E27-9A95-433A-AE5E-E5C842808D51}"/>
              </a:ext>
            </a:extLst>
          </p:cNvPr>
          <p:cNvSpPr/>
          <p:nvPr/>
        </p:nvSpPr>
        <p:spPr>
          <a:xfrm>
            <a:off x="4275520" y="3273502"/>
            <a:ext cx="1075982" cy="1653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MP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780599-F9E0-46DF-92EA-4D07E3E9CF79}"/>
              </a:ext>
            </a:extLst>
          </p:cNvPr>
          <p:cNvSpPr/>
          <p:nvPr/>
        </p:nvSpPr>
        <p:spPr>
          <a:xfrm>
            <a:off x="5937294" y="3277539"/>
            <a:ext cx="1085554" cy="151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방어력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9EF1FE-1CE5-448A-A0E1-359DDEAE1248}"/>
              </a:ext>
            </a:extLst>
          </p:cNvPr>
          <p:cNvSpPr/>
          <p:nvPr/>
        </p:nvSpPr>
        <p:spPr>
          <a:xfrm>
            <a:off x="5937294" y="3009058"/>
            <a:ext cx="1093809" cy="1653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6BCEF-51B5-4992-B966-0544FE12D8EA}"/>
              </a:ext>
            </a:extLst>
          </p:cNvPr>
          <p:cNvSpPr/>
          <p:nvPr/>
        </p:nvSpPr>
        <p:spPr>
          <a:xfrm>
            <a:off x="4264080" y="3910253"/>
            <a:ext cx="2767023" cy="5471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적용되거나 활성화 되어 있는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장신구 목록과 효과 설명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9" y="174633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9" y="209827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182164" y="196338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206752" y="246452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206752" y="290708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206752" y="3800580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8F1E27-9A95-433A-AE5E-E5C842808D51}"/>
              </a:ext>
            </a:extLst>
          </p:cNvPr>
          <p:cNvSpPr/>
          <p:nvPr/>
        </p:nvSpPr>
        <p:spPr>
          <a:xfrm>
            <a:off x="4275520" y="3541983"/>
            <a:ext cx="1075982" cy="1653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치명타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데미지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780599-F9E0-46DF-92EA-4D07E3E9CF79}"/>
              </a:ext>
            </a:extLst>
          </p:cNvPr>
          <p:cNvSpPr/>
          <p:nvPr/>
        </p:nvSpPr>
        <p:spPr>
          <a:xfrm>
            <a:off x="5937294" y="3546020"/>
            <a:ext cx="1085554" cy="151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치명타 확률</a:t>
            </a:r>
          </a:p>
        </p:txBody>
      </p:sp>
      <p:sp>
        <p:nvSpPr>
          <p:cNvPr id="64" name="모서리가 둥근 직사각형 53">
            <a:extLst>
              <a:ext uri="{FF2B5EF4-FFF2-40B4-BE49-F238E27FC236}">
                <a16:creationId xmlns:a16="http://schemas.microsoft.com/office/drawing/2014/main" id="{60643C0A-425A-4068-92FD-185113340568}"/>
              </a:ext>
            </a:extLst>
          </p:cNvPr>
          <p:cNvSpPr/>
          <p:nvPr/>
        </p:nvSpPr>
        <p:spPr>
          <a:xfrm>
            <a:off x="4643736" y="1109028"/>
            <a:ext cx="1030241" cy="3623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항목으로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 변경</a:t>
            </a:r>
          </a:p>
        </p:txBody>
      </p:sp>
      <p:cxnSp>
        <p:nvCxnSpPr>
          <p:cNvPr id="68" name="직선 화살표 연결선 62">
            <a:extLst>
              <a:ext uri="{FF2B5EF4-FFF2-40B4-BE49-F238E27FC236}">
                <a16:creationId xmlns:a16="http://schemas.microsoft.com/office/drawing/2014/main" id="{426B4494-33F2-4D37-921F-53CEC593EB90}"/>
              </a:ext>
            </a:extLst>
          </p:cNvPr>
          <p:cNvCxnSpPr>
            <a:cxnSpLocks/>
            <a:stCxn id="16" idx="0"/>
            <a:endCxn id="64" idx="2"/>
          </p:cNvCxnSpPr>
          <p:nvPr/>
        </p:nvCxnSpPr>
        <p:spPr>
          <a:xfrm rot="16200000" flipV="1">
            <a:off x="5182159" y="1448110"/>
            <a:ext cx="565396" cy="612000"/>
          </a:xfrm>
          <a:prstGeom prst="bentConnector3">
            <a:avLst>
              <a:gd name="adj1" fmla="val 3483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271AF12-57DF-4D9B-B589-75894E6D420F}"/>
              </a:ext>
            </a:extLst>
          </p:cNvPr>
          <p:cNvCxnSpPr>
            <a:cxnSpLocks/>
            <a:stCxn id="15" idx="0"/>
            <a:endCxn id="64" idx="2"/>
          </p:cNvCxnSpPr>
          <p:nvPr/>
        </p:nvCxnSpPr>
        <p:spPr>
          <a:xfrm flipV="1">
            <a:off x="5158857" y="1471412"/>
            <a:ext cx="0" cy="5653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37C52F76-10BE-4717-B841-9D48466A55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0402" y="2097152"/>
            <a:ext cx="422621" cy="427713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19DC78-E092-497E-ACB0-03262BF8E78B}"/>
              </a:ext>
            </a:extLst>
          </p:cNvPr>
          <p:cNvSpPr/>
          <p:nvPr/>
        </p:nvSpPr>
        <p:spPr>
          <a:xfrm>
            <a:off x="3484505" y="212402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B7A4E6C-71ED-441B-93A0-0E7EFE7DB918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3731712" y="1488311"/>
            <a:ext cx="0" cy="6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227372" y="1133511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설명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43" name="곱셈 기호 42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58855"/>
              </p:ext>
            </p:extLst>
          </p:nvPr>
        </p:nvGraphicFramePr>
        <p:xfrm>
          <a:off x="1183429" y="4881720"/>
          <a:ext cx="7254876" cy="18288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캐릭터 일러스트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돋보기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366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장비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27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캐릭터명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HP, MP, </a:t>
                      </a:r>
                      <a:r>
                        <a:rPr lang="ko-KR" altLang="en-US" sz="900" dirty="0"/>
                        <a:t>공격력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방어력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치명타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28pixel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8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효과 설명 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382pixel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72pixel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882030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5D86CFB7-3AEF-4035-AC7C-87543565C921}"/>
              </a:ext>
            </a:extLst>
          </p:cNvPr>
          <p:cNvSpPr/>
          <p:nvPr/>
        </p:nvSpPr>
        <p:spPr>
          <a:xfrm>
            <a:off x="6858000" y="3900705"/>
            <a:ext cx="159059" cy="556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00264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3791912928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1993182870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372027274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해당 화면에서는 게임이 일시정지 상태</a:t>
                      </a:r>
                      <a:endParaRPr lang="en-US" altLang="ko-KR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화면에서 가장 먼저 보이는 디폴트 화면은 내 정보 화면이므로 내 정보를 다시 불러오지 않도록 비활성화 처리를 한다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28543702"/>
                  </a:ext>
                </a:extLst>
              </a:tr>
            </a:tbl>
          </a:graphicData>
        </a:graphic>
      </p:graphicFrame>
      <p:sp>
        <p:nvSpPr>
          <p:cNvPr id="60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30875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모서리가 둥근 직사각형 53">
            <a:extLst>
              <a:ext uri="{FF2B5EF4-FFF2-40B4-BE49-F238E27FC236}">
                <a16:creationId xmlns:a16="http://schemas.microsoft.com/office/drawing/2014/main" id="{533B6B14-8EF9-4F5E-8DB1-8E9CA4B4F963}"/>
              </a:ext>
            </a:extLst>
          </p:cNvPr>
          <p:cNvSpPr/>
          <p:nvPr/>
        </p:nvSpPr>
        <p:spPr>
          <a:xfrm>
            <a:off x="4096023" y="2099592"/>
            <a:ext cx="3061177" cy="24420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A6894F2-116B-4A2C-ACB3-BE5D93FAE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67" y="2443714"/>
            <a:ext cx="716111" cy="20710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AAF1C6-5487-4696-8C1B-DCDEA584C25E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1ED9264-3809-4FE0-BD5E-039758625944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A9FF5B-4E8E-4656-9CB1-7841DC61C61A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3443139592"/>
              </p:ext>
            </p:extLst>
          </p:nvPr>
        </p:nvGraphicFramePr>
        <p:xfrm>
          <a:off x="8658003" y="561434"/>
          <a:ext cx="3210146" cy="198447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 캐릭터의 전신 일러스트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탭을 설정해두고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항목을 선택 했느냐에 따라서 오른쪽 화면만을 변경해 주기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각 부위에 어떤 아이템을 장착하고 있는지 아이콘으로 확인이 가능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장신구를 장착하고 있는지 아이콘으로 확인가능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장신구 칸은 장신구를 얻으면 얻을수록 계속해서 늘어나며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스크롤 가능하다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2663749192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6_2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장비 탭에 대한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377CB-C96B-4DE1-89A1-2273FB73A339}"/>
              </a:ext>
            </a:extLst>
          </p:cNvPr>
          <p:cNvSpPr/>
          <p:nvPr/>
        </p:nvSpPr>
        <p:spPr>
          <a:xfrm>
            <a:off x="2084088" y="2127650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8" y="1799762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9" y="174632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9" y="20982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093037" y="2396289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머리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093037" y="2918904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4712066" y="3263715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471396" y="3263715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093037" y="3640976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하체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5093037" y="4058952"/>
            <a:ext cx="373583" cy="33831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12036" y="2463170"/>
            <a:ext cx="445169" cy="4031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장신구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12036" y="2939813"/>
            <a:ext cx="445169" cy="4031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장신구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12036" y="3416456"/>
            <a:ext cx="445169" cy="4031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장신구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312036" y="3893099"/>
            <a:ext cx="445169" cy="4031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장신구</a:t>
            </a:r>
          </a:p>
        </p:txBody>
      </p:sp>
      <p:sp>
        <p:nvSpPr>
          <p:cNvPr id="35" name="갈매기형 수장 73">
            <a:extLst>
              <a:ext uri="{FF2B5EF4-FFF2-40B4-BE49-F238E27FC236}">
                <a16:creationId xmlns:a16="http://schemas.microsoft.com/office/drawing/2014/main" id="{D1CC5C83-8660-403D-9881-BBB15ED52645}"/>
              </a:ext>
            </a:extLst>
          </p:cNvPr>
          <p:cNvSpPr/>
          <p:nvPr/>
        </p:nvSpPr>
        <p:spPr>
          <a:xfrm rot="5400000">
            <a:off x="6446098" y="4243370"/>
            <a:ext cx="177043" cy="3397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6251522" y="239628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5330801" y="4799296"/>
            <a:ext cx="899162" cy="19395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창 팝업</a:t>
            </a:r>
          </a:p>
        </p:txBody>
      </p:sp>
      <p:sp>
        <p:nvSpPr>
          <p:cNvPr id="56" name="모서리가 둥근 직사각형 53">
            <a:extLst>
              <a:ext uri="{FF2B5EF4-FFF2-40B4-BE49-F238E27FC236}">
                <a16:creationId xmlns:a16="http://schemas.microsoft.com/office/drawing/2014/main" id="{A21601F9-7AF2-45B1-8E1A-A1BC7162545E}"/>
              </a:ext>
            </a:extLst>
          </p:cNvPr>
          <p:cNvSpPr/>
          <p:nvPr/>
        </p:nvSpPr>
        <p:spPr>
          <a:xfrm>
            <a:off x="4643736" y="1109028"/>
            <a:ext cx="1030241" cy="3623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항목으로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 변경</a:t>
            </a:r>
          </a:p>
        </p:txBody>
      </p:sp>
      <p:cxnSp>
        <p:nvCxnSpPr>
          <p:cNvPr id="57" name="직선 화살표 연결선 62">
            <a:extLst>
              <a:ext uri="{FF2B5EF4-FFF2-40B4-BE49-F238E27FC236}">
                <a16:creationId xmlns:a16="http://schemas.microsoft.com/office/drawing/2014/main" id="{C26DFDE8-459F-4604-961E-D6254B5F58FD}"/>
              </a:ext>
            </a:extLst>
          </p:cNvPr>
          <p:cNvCxnSpPr>
            <a:cxnSpLocks/>
            <a:endCxn id="56" idx="2"/>
          </p:cNvCxnSpPr>
          <p:nvPr/>
        </p:nvCxnSpPr>
        <p:spPr>
          <a:xfrm rot="16200000" flipV="1">
            <a:off x="5182159" y="1448110"/>
            <a:ext cx="565396" cy="612000"/>
          </a:xfrm>
          <a:prstGeom prst="bentConnector3">
            <a:avLst>
              <a:gd name="adj1" fmla="val 3483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D773FA3-9422-46E7-8FE8-550DC34EA113}"/>
              </a:ext>
            </a:extLst>
          </p:cNvPr>
          <p:cNvSpPr/>
          <p:nvPr/>
        </p:nvSpPr>
        <p:spPr>
          <a:xfrm>
            <a:off x="4182164" y="196338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D7465E7-B8F6-4FBC-A961-520A35AD1B9C}"/>
              </a:ext>
            </a:extLst>
          </p:cNvPr>
          <p:cNvSpPr/>
          <p:nvPr/>
        </p:nvSpPr>
        <p:spPr>
          <a:xfrm>
            <a:off x="4643736" y="2368238"/>
            <a:ext cx="2273844" cy="21335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95A86EA-2F3A-4D53-9918-DAC812EC797D}"/>
              </a:ext>
            </a:extLst>
          </p:cNvPr>
          <p:cNvCxnSpPr>
            <a:cxnSpLocks/>
            <a:stCxn id="71" idx="2"/>
            <a:endCxn id="38" idx="0"/>
          </p:cNvCxnSpPr>
          <p:nvPr/>
        </p:nvCxnSpPr>
        <p:spPr>
          <a:xfrm flipH="1">
            <a:off x="5780382" y="4501778"/>
            <a:ext cx="276" cy="29751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5007378" y="2320155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곱셈 기호 44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7C52F76-10BE-4717-B841-9D48466A55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0402" y="2097152"/>
            <a:ext cx="422621" cy="427713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B7A4E6C-71ED-441B-93A0-0E7EFE7DB918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3731712" y="1488311"/>
            <a:ext cx="0" cy="6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227372" y="1133511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설명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423963"/>
              </p:ext>
            </p:extLst>
          </p:nvPr>
        </p:nvGraphicFramePr>
        <p:xfrm>
          <a:off x="1183429" y="5335336"/>
          <a:ext cx="7254876" cy="13716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캐릭터 일러스트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이미지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330pixel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돋보기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0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내 정보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장비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스킬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94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장비칸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장신구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366918"/>
                  </a:ext>
                </a:extLst>
              </a:tr>
            </a:tbl>
          </a:graphicData>
        </a:graphic>
      </p:graphicFrame>
      <p:cxnSp>
        <p:nvCxnSpPr>
          <p:cNvPr id="62" name="직선 화살표 연결선 62">
            <a:extLst>
              <a:ext uri="{FF2B5EF4-FFF2-40B4-BE49-F238E27FC236}">
                <a16:creationId xmlns:a16="http://schemas.microsoft.com/office/drawing/2014/main" id="{C26DFDE8-459F-4604-961E-D6254B5F58FD}"/>
              </a:ext>
            </a:extLst>
          </p:cNvPr>
          <p:cNvCxnSpPr>
            <a:cxnSpLocks/>
            <a:stCxn id="53" idx="0"/>
            <a:endCxn id="56" idx="2"/>
          </p:cNvCxnSpPr>
          <p:nvPr/>
        </p:nvCxnSpPr>
        <p:spPr>
          <a:xfrm rot="5400000" flipH="1" flipV="1">
            <a:off x="4575411" y="1453363"/>
            <a:ext cx="565396" cy="601495"/>
          </a:xfrm>
          <a:prstGeom prst="bentConnector3">
            <a:avLst>
              <a:gd name="adj1" fmla="val 3483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65622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110313122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4291675507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229843860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번과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번 버튼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장신구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들은 해당 아이콘을 터치하면 상세한 설명이 적힌 설명 창이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팝업된다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장비 버리기나 교체가 존재하지 않는데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다른 아이템을 얻었을 때만 해당 부위를 대체해서 아이템이 장착되기 때문에 버리기나 교체가 존재하지 않는다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460973738"/>
                  </a:ext>
                </a:extLst>
              </a:tr>
            </a:tbl>
          </a:graphicData>
        </a:graphic>
      </p:graphicFrame>
      <p:sp>
        <p:nvSpPr>
          <p:cNvPr id="79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2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3365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4EAF3DF3-F135-47E8-A49E-5C369E5C62A8}"/>
              </a:ext>
            </a:extLst>
          </p:cNvPr>
          <p:cNvSpPr/>
          <p:nvPr/>
        </p:nvSpPr>
        <p:spPr>
          <a:xfrm>
            <a:off x="4096023" y="2099592"/>
            <a:ext cx="3061177" cy="24420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810217310"/>
              </p:ext>
            </p:extLst>
          </p:nvPr>
        </p:nvGraphicFramePr>
        <p:xfrm>
          <a:off x="8658003" y="561434"/>
          <a:ext cx="3210146" cy="2168148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 캐릭터의 전신 일러스트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탭을 설정해두고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항목을 선택 했느냐에 따라서 오른쪽 화면만을 변경해 주기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스킬을 표현해 주기 위한 아이콘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이름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스킬 레벨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⑦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숙련도를 표시해 주는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프로그래스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바가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꽉 차게 되면 스킬 레벨이 상승한다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580869742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6_3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탭에 대한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377CB-C96B-4DE1-89A1-2273FB73A339}"/>
              </a:ext>
            </a:extLst>
          </p:cNvPr>
          <p:cNvSpPr/>
          <p:nvPr/>
        </p:nvSpPr>
        <p:spPr>
          <a:xfrm>
            <a:off x="2084086" y="2127650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6" y="1799762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0" y="2448765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8" y="2639231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09" y="2448765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4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20" idx="1"/>
            <a:endCxn id="70" idx="0"/>
          </p:cNvCxnSpPr>
          <p:nvPr/>
        </p:nvCxnSpPr>
        <p:spPr>
          <a:xfrm rot="10800000" flipV="1">
            <a:off x="4207432" y="2639231"/>
            <a:ext cx="222939" cy="212098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7" y="174632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7" y="20982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0" y="2989546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8" y="3180012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09" y="2989546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0" y="3526143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8" y="3716609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09" y="3526143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0" y="4060552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8" y="4251018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09" y="4060552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1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28" idx="1"/>
            <a:endCxn id="70" idx="0"/>
          </p:cNvCxnSpPr>
          <p:nvPr/>
        </p:nvCxnSpPr>
        <p:spPr>
          <a:xfrm rot="10800000" flipV="1">
            <a:off x="4207432" y="3180011"/>
            <a:ext cx="222939" cy="158020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32" idx="1"/>
            <a:endCxn id="70" idx="0"/>
          </p:cNvCxnSpPr>
          <p:nvPr/>
        </p:nvCxnSpPr>
        <p:spPr>
          <a:xfrm rot="10800000" flipV="1">
            <a:off x="4207432" y="3716609"/>
            <a:ext cx="222939" cy="1043604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36" idx="1"/>
            <a:endCxn id="70" idx="0"/>
          </p:cNvCxnSpPr>
          <p:nvPr/>
        </p:nvCxnSpPr>
        <p:spPr>
          <a:xfrm rot="10800000" flipV="1">
            <a:off x="4207432" y="4251017"/>
            <a:ext cx="222939" cy="50919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344713" y="237526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798324" y="23761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807404" y="25840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54FBB0-12BC-4D91-A406-05AD6969925A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5036A2-0789-407A-A9C5-B01D6F868842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E5554C-FF36-40B5-9414-AC75C186B2F1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A1D69221-3035-4C62-AF16-175E5C1BD427}"/>
              </a:ext>
            </a:extLst>
          </p:cNvPr>
          <p:cNvSpPr/>
          <p:nvPr/>
        </p:nvSpPr>
        <p:spPr>
          <a:xfrm>
            <a:off x="4643736" y="1109028"/>
            <a:ext cx="1030241" cy="3623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항목으로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 변경</a:t>
            </a:r>
          </a:p>
        </p:txBody>
      </p:sp>
      <p:cxnSp>
        <p:nvCxnSpPr>
          <p:cNvPr id="66" name="직선 화살표 연결선 62">
            <a:extLst>
              <a:ext uri="{FF2B5EF4-FFF2-40B4-BE49-F238E27FC236}">
                <a16:creationId xmlns:a16="http://schemas.microsoft.com/office/drawing/2014/main" id="{7E9EB88C-1AD2-4DAF-9854-1775DD563DC7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rot="5400000" flipH="1" flipV="1">
            <a:off x="4575411" y="1453363"/>
            <a:ext cx="565396" cy="601495"/>
          </a:xfrm>
          <a:prstGeom prst="bentConnector3">
            <a:avLst>
              <a:gd name="adj1" fmla="val 33153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2181D99-7EAF-4D78-BF74-786C0E3B94E3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158857" y="1471412"/>
            <a:ext cx="0" cy="582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F6E1C54-E6A3-4E90-A2BC-95AE101E8863}"/>
              </a:ext>
            </a:extLst>
          </p:cNvPr>
          <p:cNvSpPr/>
          <p:nvPr/>
        </p:nvSpPr>
        <p:spPr>
          <a:xfrm>
            <a:off x="4182164" y="196338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곱셈 기호 52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0" y="2639231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0" y="3183169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0" y="3716609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0" y="4251018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3" y="2448765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3" y="2989546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3" y="3526143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3" y="4060552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6350341" y="23761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7C52F76-10BE-4717-B841-9D48466A55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0402" y="2097152"/>
            <a:ext cx="422621" cy="427713"/>
          </a:xfrm>
          <a:prstGeom prst="rect">
            <a:avLst/>
          </a:prstGeom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B7A4E6C-71ED-441B-93A0-0E7EFE7DB918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731712" y="1488311"/>
            <a:ext cx="0" cy="6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227372" y="1133511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설명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0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703091" y="4760213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선택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79047"/>
              </p:ext>
            </p:extLst>
          </p:nvPr>
        </p:nvGraphicFramePr>
        <p:xfrm>
          <a:off x="1183429" y="5563936"/>
          <a:ext cx="7254876" cy="11430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이미지필드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스킬명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레벨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0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숙련도 경험치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94986"/>
                  </a:ext>
                </a:extLst>
              </a:tr>
            </a:tbl>
          </a:graphicData>
        </a:graphic>
      </p:graphicFrame>
      <p:sp>
        <p:nvSpPr>
          <p:cNvPr id="86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3397091" y="3013482"/>
            <a:ext cx="772787" cy="273963"/>
          </a:xfrm>
          <a:prstGeom prst="wedgeRoundRectCallout">
            <a:avLst>
              <a:gd name="adj1" fmla="val 103805"/>
              <a:gd name="adj2" fmla="val 2038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설명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40669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3865746882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163155331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93358599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스킬 아이콘을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홀드 하고 있으면 해당 스킬에 대한 설명 창이 팝업으로 뜨게 된다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688709634"/>
                  </a:ext>
                </a:extLst>
              </a:tr>
            </a:tbl>
          </a:graphicData>
        </a:graphic>
      </p:graphicFrame>
      <p:sp>
        <p:nvSpPr>
          <p:cNvPr id="90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93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261709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746328"/>
            <a:ext cx="5328416" cy="273994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모서리가 둥근 직사각형 53">
            <a:extLst>
              <a:ext uri="{FF2B5EF4-FFF2-40B4-BE49-F238E27FC236}">
                <a16:creationId xmlns:a16="http://schemas.microsoft.com/office/drawing/2014/main" id="{4EAF3DF3-F135-47E8-A49E-5C369E5C62A8}"/>
              </a:ext>
            </a:extLst>
          </p:cNvPr>
          <p:cNvSpPr/>
          <p:nvPr/>
        </p:nvSpPr>
        <p:spPr>
          <a:xfrm>
            <a:off x="1840119" y="2099592"/>
            <a:ext cx="3061177" cy="24420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1552742480"/>
              </p:ext>
            </p:extLst>
          </p:nvPr>
        </p:nvGraphicFramePr>
        <p:xfrm>
          <a:off x="8658003" y="561434"/>
          <a:ext cx="3210146" cy="2168148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 캐릭터의 전신 일러스트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탭을 설정해두고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항목을 선택 했느냐에 따라서 오른쪽 화면만을 변경해 주기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스킬을 표현해 주기 위한 아이콘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이름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스킬 레벨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⑦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숙련도를 표시해 주는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프로그래스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바가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꽉 차게 되면 스킬 레벨이 상승한다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56293585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6_3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탭에 대한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8377CB-C96B-4DE1-89A1-2273FB73A339}"/>
              </a:ext>
            </a:extLst>
          </p:cNvPr>
          <p:cNvSpPr/>
          <p:nvPr/>
        </p:nvSpPr>
        <p:spPr>
          <a:xfrm>
            <a:off x="5206893" y="2127650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6" y="1799762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2174466" y="2448765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2598294" y="2639231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2593805" y="2448765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24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1951528" y="2639231"/>
            <a:ext cx="222939" cy="212098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7" y="174632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7" y="20982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2174466" y="2989546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2598294" y="3180012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2593805" y="2989546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2174466" y="3526143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2598294" y="3716609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2593805" y="3526143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2174466" y="4060552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2598294" y="4251018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2593805" y="4060552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41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951528" y="3180011"/>
            <a:ext cx="222939" cy="158020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1951528" y="3716609"/>
            <a:ext cx="222939" cy="1043604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V="1">
            <a:off x="1951528" y="4251017"/>
            <a:ext cx="222939" cy="50919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088809" y="237526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542420" y="23761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551500" y="25840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454FBB0-12BC-4D91-A406-05AD6969925A}"/>
              </a:ext>
            </a:extLst>
          </p:cNvPr>
          <p:cNvSpPr/>
          <p:nvPr/>
        </p:nvSpPr>
        <p:spPr>
          <a:xfrm>
            <a:off x="2005963" y="2036808"/>
            <a:ext cx="59099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5036A2-0789-407A-A9C5-B01D6F868842}"/>
              </a:ext>
            </a:extLst>
          </p:cNvPr>
          <p:cNvSpPr/>
          <p:nvPr/>
        </p:nvSpPr>
        <p:spPr>
          <a:xfrm>
            <a:off x="2596953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E5554C-FF36-40B5-9414-AC75C186B2F1}"/>
              </a:ext>
            </a:extLst>
          </p:cNvPr>
          <p:cNvSpPr/>
          <p:nvPr/>
        </p:nvSpPr>
        <p:spPr>
          <a:xfrm>
            <a:off x="3208953" y="2036808"/>
            <a:ext cx="61200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65" name="모서리가 둥근 직사각형 53">
            <a:extLst>
              <a:ext uri="{FF2B5EF4-FFF2-40B4-BE49-F238E27FC236}">
                <a16:creationId xmlns:a16="http://schemas.microsoft.com/office/drawing/2014/main" id="{A1D69221-3035-4C62-AF16-175E5C1BD427}"/>
              </a:ext>
            </a:extLst>
          </p:cNvPr>
          <p:cNvSpPr/>
          <p:nvPr/>
        </p:nvSpPr>
        <p:spPr>
          <a:xfrm>
            <a:off x="4643736" y="1109028"/>
            <a:ext cx="1030241" cy="3623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항목으로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 변경</a:t>
            </a:r>
          </a:p>
        </p:txBody>
      </p:sp>
      <p:cxnSp>
        <p:nvCxnSpPr>
          <p:cNvPr id="66" name="직선 화살표 연결선 62">
            <a:extLst>
              <a:ext uri="{FF2B5EF4-FFF2-40B4-BE49-F238E27FC236}">
                <a16:creationId xmlns:a16="http://schemas.microsoft.com/office/drawing/2014/main" id="{7E9EB88C-1AD2-4DAF-9854-1775DD563DC7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rot="5400000" flipH="1" flipV="1">
            <a:off x="4575411" y="1453363"/>
            <a:ext cx="565396" cy="601495"/>
          </a:xfrm>
          <a:prstGeom prst="bentConnector3">
            <a:avLst>
              <a:gd name="adj1" fmla="val 33153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2181D99-7EAF-4D78-BF74-786C0E3B94E3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158857" y="1471412"/>
            <a:ext cx="0" cy="582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F6E1C54-E6A3-4E90-A2BC-95AE101E8863}"/>
              </a:ext>
            </a:extLst>
          </p:cNvPr>
          <p:cNvSpPr/>
          <p:nvPr/>
        </p:nvSpPr>
        <p:spPr>
          <a:xfrm>
            <a:off x="1926260" y="196338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곱셈 기호 52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4373496" y="2639231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4373496" y="3183169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4373496" y="3716609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4373496" y="4251018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4191959" y="2448765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4191959" y="2989546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4191959" y="3526143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4191959" y="4060552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094437" y="2376133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7C52F76-10BE-4717-B841-9D48466A55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0402" y="2097152"/>
            <a:ext cx="422621" cy="427713"/>
          </a:xfrm>
          <a:prstGeom prst="rect">
            <a:avLst/>
          </a:prstGeom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B7A4E6C-71ED-441B-93A0-0E7EFE7DB918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731712" y="1488311"/>
            <a:ext cx="0" cy="6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227372" y="1133511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설명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70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703091" y="4760213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선택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20804"/>
              </p:ext>
            </p:extLst>
          </p:nvPr>
        </p:nvGraphicFramePr>
        <p:xfrm>
          <a:off x="1183429" y="5563936"/>
          <a:ext cx="7254876" cy="11430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이미지필드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스킬명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레벨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0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숙련도 경험치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94986"/>
                  </a:ext>
                </a:extLst>
              </a:tr>
            </a:tbl>
          </a:graphicData>
        </a:graphic>
      </p:graphicFrame>
      <p:sp>
        <p:nvSpPr>
          <p:cNvPr id="86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3397091" y="3013482"/>
            <a:ext cx="772787" cy="273963"/>
          </a:xfrm>
          <a:prstGeom prst="wedgeRoundRectCallout">
            <a:avLst>
              <a:gd name="adj1" fmla="val 103805"/>
              <a:gd name="adj2" fmla="val 2038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설명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161120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632729207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875517942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248074193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스킬 아이콘을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홀드 하고 있으면 해당 스킬에 대한 설명 창이 팝업으로 뜨게 된다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972003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6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53">
            <a:extLst>
              <a:ext uri="{FF2B5EF4-FFF2-40B4-BE49-F238E27FC236}">
                <a16:creationId xmlns:a16="http://schemas.microsoft.com/office/drawing/2014/main" id="{4EAF3DF3-F135-47E8-A49E-5C369E5C62A8}"/>
              </a:ext>
            </a:extLst>
          </p:cNvPr>
          <p:cNvSpPr/>
          <p:nvPr/>
        </p:nvSpPr>
        <p:spPr>
          <a:xfrm>
            <a:off x="4096023" y="2099592"/>
            <a:ext cx="3061177" cy="244209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454FBB0-12BC-4D91-A406-05AD6969925A}"/>
              </a:ext>
            </a:extLst>
          </p:cNvPr>
          <p:cNvSpPr/>
          <p:nvPr/>
        </p:nvSpPr>
        <p:spPr>
          <a:xfrm>
            <a:off x="4261867" y="2036808"/>
            <a:ext cx="59099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내 정보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75036A2-0789-407A-A9C5-B01D6F868842}"/>
              </a:ext>
            </a:extLst>
          </p:cNvPr>
          <p:cNvSpPr/>
          <p:nvPr/>
        </p:nvSpPr>
        <p:spPr>
          <a:xfrm>
            <a:off x="4852857" y="2036808"/>
            <a:ext cx="612000" cy="3010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3E5554C-FF36-40B5-9414-AC75C186B2F1}"/>
              </a:ext>
            </a:extLst>
          </p:cNvPr>
          <p:cNvSpPr/>
          <p:nvPr/>
        </p:nvSpPr>
        <p:spPr>
          <a:xfrm>
            <a:off x="5464857" y="2036808"/>
            <a:ext cx="612000" cy="3010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80" name="모서리가 둥근 직사각형 53">
            <a:extLst>
              <a:ext uri="{FF2B5EF4-FFF2-40B4-BE49-F238E27FC236}">
                <a16:creationId xmlns:a16="http://schemas.microsoft.com/office/drawing/2014/main" id="{A1D69221-3035-4C62-AF16-175E5C1BD427}"/>
              </a:ext>
            </a:extLst>
          </p:cNvPr>
          <p:cNvSpPr/>
          <p:nvPr/>
        </p:nvSpPr>
        <p:spPr>
          <a:xfrm>
            <a:off x="4643736" y="1109028"/>
            <a:ext cx="1030241" cy="3623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해당 항목으로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 변경</a:t>
            </a:r>
          </a:p>
        </p:txBody>
      </p:sp>
      <p:cxnSp>
        <p:nvCxnSpPr>
          <p:cNvPr id="81" name="직선 화살표 연결선 62">
            <a:extLst>
              <a:ext uri="{FF2B5EF4-FFF2-40B4-BE49-F238E27FC236}">
                <a16:creationId xmlns:a16="http://schemas.microsoft.com/office/drawing/2014/main" id="{7E9EB88C-1AD2-4DAF-9854-1775DD563DC7}"/>
              </a:ext>
            </a:extLst>
          </p:cNvPr>
          <p:cNvCxnSpPr>
            <a:cxnSpLocks/>
            <a:stCxn id="77" idx="0"/>
            <a:endCxn id="80" idx="2"/>
          </p:cNvCxnSpPr>
          <p:nvPr/>
        </p:nvCxnSpPr>
        <p:spPr>
          <a:xfrm rot="5400000" flipH="1" flipV="1">
            <a:off x="4575411" y="1453363"/>
            <a:ext cx="565396" cy="601495"/>
          </a:xfrm>
          <a:prstGeom prst="bentConnector3">
            <a:avLst>
              <a:gd name="adj1" fmla="val 2978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2181D99-7EAF-4D78-BF74-786C0E3B94E3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5158857" y="1471412"/>
            <a:ext cx="0" cy="582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F6E1C54-E6A3-4E90-A2BC-95AE101E8863}"/>
              </a:ext>
            </a:extLst>
          </p:cNvPr>
          <p:cNvSpPr/>
          <p:nvPr/>
        </p:nvSpPr>
        <p:spPr>
          <a:xfrm>
            <a:off x="4182164" y="196338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1970734529"/>
              </p:ext>
            </p:extLst>
          </p:nvPr>
        </p:nvGraphicFramePr>
        <p:xfrm>
          <a:off x="8658003" y="561434"/>
          <a:ext cx="3210146" cy="239292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플레이어 캐릭터의 전신 일러스트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탭을 설정해두고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어떤 항목을 선택 했느냐에 따라서 오른쪽 화면만을 변경해 주기 위한 버튼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스킬을 표현해 주기 위한 아이콘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이름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스킬 레벨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⑦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스킬의 숙련도를 표시해 주는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프로그래스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바가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꽉 차게 되면 스킬 레벨이 상승한다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⑧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스킬 칸에 장착이 가능한 스킬 목록 팝업 창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423527152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6_4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스킬 교체에 대한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182164" y="3194751"/>
            <a:ext cx="2917142" cy="1320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377CB-C96B-4DE1-89A1-2273FB73A339}"/>
              </a:ext>
            </a:extLst>
          </p:cNvPr>
          <p:cNvSpPr/>
          <p:nvPr/>
        </p:nvSpPr>
        <p:spPr>
          <a:xfrm>
            <a:off x="2084087" y="2126007"/>
            <a:ext cx="1818797" cy="24420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  <a:endParaRPr lang="en-US" altLang="ko-KR" sz="11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7" y="1798119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1" y="2562258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9" y="2752724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10" y="2562258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8" y="174468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8" y="209662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1" y="3420908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9" y="3611374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10" y="3420908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B74EB-70E3-488C-BEFD-BC0E58B91FB3}"/>
              </a:ext>
            </a:extLst>
          </p:cNvPr>
          <p:cNvSpPr/>
          <p:nvPr/>
        </p:nvSpPr>
        <p:spPr>
          <a:xfrm>
            <a:off x="4430371" y="3957505"/>
            <a:ext cx="423828" cy="3809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FAF0E3-AF10-4DC1-84C0-3FDDE1E20CAE}"/>
              </a:ext>
            </a:extLst>
          </p:cNvPr>
          <p:cNvSpPr/>
          <p:nvPr/>
        </p:nvSpPr>
        <p:spPr>
          <a:xfrm>
            <a:off x="4854199" y="4147971"/>
            <a:ext cx="2140239" cy="19046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숙련도 경험치 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EDE3D-506D-4337-8062-D0C8381279D4}"/>
              </a:ext>
            </a:extLst>
          </p:cNvPr>
          <p:cNvSpPr/>
          <p:nvPr/>
        </p:nvSpPr>
        <p:spPr>
          <a:xfrm>
            <a:off x="4849710" y="3957505"/>
            <a:ext cx="997669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5494732" y="2985517"/>
            <a:ext cx="402252" cy="11980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28" idx="1"/>
            <a:endCxn id="45" idx="0"/>
          </p:cNvCxnSpPr>
          <p:nvPr/>
        </p:nvCxnSpPr>
        <p:spPr>
          <a:xfrm rot="10800000" flipV="1">
            <a:off x="4227723" y="3611373"/>
            <a:ext cx="202648" cy="111757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62">
            <a:extLst>
              <a:ext uri="{FF2B5EF4-FFF2-40B4-BE49-F238E27FC236}">
                <a16:creationId xmlns:a16="http://schemas.microsoft.com/office/drawing/2014/main" id="{86C1624E-0059-4A80-B352-C914E2B9CCFE}"/>
              </a:ext>
            </a:extLst>
          </p:cNvPr>
          <p:cNvCxnSpPr>
            <a:cxnSpLocks/>
            <a:stCxn id="32" idx="1"/>
            <a:endCxn id="45" idx="0"/>
          </p:cNvCxnSpPr>
          <p:nvPr/>
        </p:nvCxnSpPr>
        <p:spPr>
          <a:xfrm rot="10800000" flipV="1">
            <a:off x="4227723" y="4147971"/>
            <a:ext cx="202648" cy="58098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3803304" y="4728953"/>
            <a:ext cx="848838" cy="2662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교체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6CE3C7D-9BD0-40F9-ACA1-8BB16914D3C5}"/>
              </a:ext>
            </a:extLst>
          </p:cNvPr>
          <p:cNvCxnSpPr>
            <a:cxnSpLocks/>
            <a:stCxn id="45" idx="3"/>
            <a:endCxn id="87" idx="1"/>
          </p:cNvCxnSpPr>
          <p:nvPr/>
        </p:nvCxnSpPr>
        <p:spPr>
          <a:xfrm>
            <a:off x="4652142" y="4862100"/>
            <a:ext cx="215723" cy="14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344714" y="248683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798325" y="248770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807405" y="269560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4142063" y="314608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8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곱셈 기호 63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D86CFB7-3AEF-4035-AC7C-87543565C921}"/>
              </a:ext>
            </a:extLst>
          </p:cNvPr>
          <p:cNvSpPr/>
          <p:nvPr/>
        </p:nvSpPr>
        <p:spPr>
          <a:xfrm>
            <a:off x="7008685" y="3194751"/>
            <a:ext cx="124320" cy="1320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스크롤</a:t>
            </a:r>
          </a:p>
        </p:txBody>
      </p:sp>
      <p:sp>
        <p:nvSpPr>
          <p:cNvPr id="87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4867865" y="4749171"/>
            <a:ext cx="961358" cy="2287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팝업창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3" y="2755612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3" y="3613696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6629403" y="4141145"/>
            <a:ext cx="365035" cy="1904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4" y="2562258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4" y="3420908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EB6AC9-320F-4907-9085-B0B59A9B8B5C}"/>
              </a:ext>
            </a:extLst>
          </p:cNvPr>
          <p:cNvSpPr/>
          <p:nvPr/>
        </p:nvSpPr>
        <p:spPr>
          <a:xfrm>
            <a:off x="6447864" y="3957505"/>
            <a:ext cx="546574" cy="19046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레벨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6350342" y="248770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37C52F76-10BE-4717-B841-9D48466A55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0402" y="2097152"/>
            <a:ext cx="422621" cy="427713"/>
          </a:xfrm>
          <a:prstGeom prst="rect">
            <a:avLst/>
          </a:prstGeom>
        </p:spPr>
      </p:pic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7B7A4E6C-71ED-441B-93A0-0E7EFE7DB918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3731712" y="1488311"/>
            <a:ext cx="0" cy="6848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53">
            <a:extLst>
              <a:ext uri="{FF2B5EF4-FFF2-40B4-BE49-F238E27FC236}">
                <a16:creationId xmlns:a16="http://schemas.microsoft.com/office/drawing/2014/main" id="{D4D56633-B014-43AC-9D8D-A52E56ED8AB5}"/>
              </a:ext>
            </a:extLst>
          </p:cNvPr>
          <p:cNvSpPr/>
          <p:nvPr/>
        </p:nvSpPr>
        <p:spPr>
          <a:xfrm>
            <a:off x="3227372" y="1133511"/>
            <a:ext cx="1008680" cy="3548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설명</a:t>
            </a:r>
            <a:endParaRPr lang="en-US" altLang="ko-KR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878204"/>
              </p:ext>
            </p:extLst>
          </p:nvPr>
        </p:nvGraphicFramePr>
        <p:xfrm>
          <a:off x="1183429" y="5563936"/>
          <a:ext cx="7254876" cy="11430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이미지필드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스킬명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스킬 레벨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0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숙련도 경험치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/>
                        <a:t>프로그래스</a:t>
                      </a:r>
                      <a:r>
                        <a:rPr lang="ko-KR" altLang="en-US" sz="900" dirty="0"/>
                        <a:t> 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24pixel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94986"/>
                  </a:ext>
                </a:extLst>
              </a:tr>
            </a:tbl>
          </a:graphicData>
        </a:graphic>
      </p:graphicFrame>
      <p:sp>
        <p:nvSpPr>
          <p:cNvPr id="71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3407132" y="3450292"/>
            <a:ext cx="772787" cy="273963"/>
          </a:xfrm>
          <a:prstGeom prst="wedgeRoundRectCallout">
            <a:avLst>
              <a:gd name="adj1" fmla="val 103805"/>
              <a:gd name="adj2" fmla="val 2038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 설명 </a:t>
            </a:r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2300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3557902978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1539931943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32902466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6_3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화면에서 터치한 스킬이 가장 위에 표시되게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되며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그 아래로 해당 스킬 칸에 장착 가능한 스킬들이 팝업으로 뜨게 된다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팝업 창은 스크롤이 가능하다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altLang="ko-KR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스킬 아이콘을</a:t>
                      </a:r>
                      <a:r>
                        <a:rPr lang="ko-KR" altLang="en-US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홀드 하고 있으면 해당 스킬에 대한 설명 창이 팝업으로 뜨게 된다</a:t>
                      </a:r>
                      <a:r>
                        <a:rPr lang="en-US" altLang="ko-KR" sz="900" b="0" i="0" u="none" strike="noStrike" cap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endParaRPr lang="en-US" altLang="ko-KR" sz="900" b="0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253301980"/>
                  </a:ext>
                </a:extLst>
              </a:tr>
            </a:tbl>
          </a:graphicData>
        </a:graphic>
      </p:graphicFrame>
      <p:sp>
        <p:nvSpPr>
          <p:cNvPr id="75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8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383384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3457121946"/>
              </p:ext>
            </p:extLst>
          </p:nvPr>
        </p:nvGraphicFramePr>
        <p:xfrm>
          <a:off x="8658003" y="561434"/>
          <a:ext cx="3210146" cy="1581442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화면의 이름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퀘스트는 진행중과 완료된 퀘스트 둘로만 나뉜다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퀘스트의 이름을 위에 텍스트로 출력한다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퀘스트의 상세한 내용을 표시</a:t>
                      </a:r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받을 수 있는 퀘스트의 숫자에 제한이 있으므로 퀘스트를 포기할 수 있는 버튼이 존재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75702617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7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퀘스트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2087893" y="2287346"/>
            <a:ext cx="4979095" cy="215746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7" y="1799760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8" y="1746327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327091" y="2478309"/>
            <a:ext cx="372803" cy="32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325762" y="2850581"/>
            <a:ext cx="372803" cy="32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2327091" y="2158861"/>
            <a:ext cx="612000" cy="1919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진행중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3069609" y="2158861"/>
            <a:ext cx="612000" cy="1919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완료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867821" y="2478308"/>
            <a:ext cx="3925485" cy="18625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내용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6160982" y="3974534"/>
            <a:ext cx="556832" cy="305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포기</a:t>
            </a:r>
          </a:p>
        </p:txBody>
      </p:sp>
      <p:sp>
        <p:nvSpPr>
          <p:cNvPr id="26" name="갈매기형 수장 73">
            <a:extLst>
              <a:ext uri="{FF2B5EF4-FFF2-40B4-BE49-F238E27FC236}">
                <a16:creationId xmlns:a16="http://schemas.microsoft.com/office/drawing/2014/main" id="{D1CC5C83-8660-403D-9881-BBB15ED52645}"/>
              </a:ext>
            </a:extLst>
          </p:cNvPr>
          <p:cNvSpPr/>
          <p:nvPr/>
        </p:nvSpPr>
        <p:spPr>
          <a:xfrm rot="5400000">
            <a:off x="4742041" y="4259532"/>
            <a:ext cx="177043" cy="339772"/>
          </a:xfrm>
          <a:prstGeom prst="chevron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240104" y="2083541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240104" y="239625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782162" y="2396252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CE3C7D-9BD0-40F9-ACA1-8BB16914D3C5}"/>
              </a:ext>
            </a:extLst>
          </p:cNvPr>
          <p:cNvCxnSpPr>
            <a:cxnSpLocks/>
            <a:stCxn id="20" idx="0"/>
            <a:endCxn id="35" idx="2"/>
          </p:cNvCxnSpPr>
          <p:nvPr/>
        </p:nvCxnSpPr>
        <p:spPr>
          <a:xfrm flipH="1" flipV="1">
            <a:off x="3371289" y="1526715"/>
            <a:ext cx="4320" cy="63214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2808753" y="1249282"/>
            <a:ext cx="1125072" cy="27743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완료 퀘스트 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</a:t>
            </a:r>
          </a:p>
        </p:txBody>
      </p:sp>
      <p:sp>
        <p:nvSpPr>
          <p:cNvPr id="37" name="곱셈 기호 36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47848"/>
              </p:ext>
            </p:extLst>
          </p:nvPr>
        </p:nvGraphicFramePr>
        <p:xfrm>
          <a:off x="542925" y="5335336"/>
          <a:ext cx="7895380" cy="1371600"/>
        </p:xfrm>
        <a:graphic>
          <a:graphicData uri="http://schemas.openxmlformats.org/drawingml/2006/table">
            <a:tbl>
              <a:tblPr firstRow="1" bandRow="1"/>
              <a:tblGrid>
                <a:gridCol w="1979257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117619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99700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99700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399104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퀘스트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진행중</a:t>
                      </a:r>
                      <a:r>
                        <a:rPr lang="en-US" altLang="ko-KR" sz="900" dirty="0"/>
                        <a:t>,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완료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퀘스트</a:t>
                      </a:r>
                      <a:r>
                        <a:rPr lang="en-US" altLang="ko-KR" sz="900" dirty="0"/>
                        <a:t>1,2,3,4….</a:t>
                      </a:r>
                      <a:r>
                        <a:rPr lang="ko-KR" altLang="en-US" sz="900" dirty="0"/>
                        <a:t>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04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퀘스트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300pixel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494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퀘스트 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35281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325762" y="3231346"/>
            <a:ext cx="372803" cy="32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325762" y="3612111"/>
            <a:ext cx="372803" cy="32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2325762" y="3992876"/>
            <a:ext cx="372803" cy="32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퀘스트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097107"/>
              </p:ext>
            </p:extLst>
          </p:nvPr>
        </p:nvGraphicFramePr>
        <p:xfrm>
          <a:off x="8658003" y="4573205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46062802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3091290236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27634621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퀘스트 창은 스크롤이 가능하다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lang="ko-KR" altLang="en-US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번 퀘스트 버튼을 누르면 해당 퀘스트의 상세한 내용이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번 텍스트 필드에 출력된다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094916981"/>
                  </a:ext>
                </a:extLst>
              </a:tr>
            </a:tbl>
          </a:graphicData>
        </a:graphic>
      </p:graphicFrame>
      <p:sp>
        <p:nvSpPr>
          <p:cNvPr id="56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59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51971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1941529" y="1850195"/>
            <a:ext cx="5328415" cy="263608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2" name="Google Shape;551;p46"/>
          <p:cNvGraphicFramePr/>
          <p:nvPr>
            <p:extLst>
              <p:ext uri="{D42A27DB-BD31-4B8C-83A1-F6EECF244321}">
                <p14:modId xmlns:p14="http://schemas.microsoft.com/office/powerpoint/2010/main" val="2785792331"/>
              </p:ext>
            </p:extLst>
          </p:nvPr>
        </p:nvGraphicFramePr>
        <p:xfrm>
          <a:off x="8654555" y="561434"/>
          <a:ext cx="3213594" cy="3160913"/>
        </p:xfrm>
        <a:graphic>
          <a:graphicData uri="http://schemas.openxmlformats.org/drawingml/2006/table">
            <a:tbl>
              <a:tblPr/>
              <a:tblGrid>
                <a:gridCol w="572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sym typeface="Malgun Gothic"/>
                        </a:rPr>
                        <a:t>②</a:t>
                      </a:r>
                      <a:endParaRPr lang="ko-KR" altLang="en-US"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세부적인 게임 설정을 하기 위한 탭으로 조작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그래픽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사운드 등을 조절 가능함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선택된 탭은 비 활성화되며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회색으로 변한다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95912547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900" u="none" strike="noStrike" cap="none" dirty="0">
                          <a:sym typeface="Malgun Gothic"/>
                        </a:rPr>
                        <a:t>③</a:t>
                      </a:r>
                      <a:endParaRPr lang="ko-KR" altLang="en-US"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가장 기본적인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타입이 본 문서에서 소개한 전투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배치로 다양한 배치 셋을 만들어 유저가 더욱 조작이 편리하게 할 것이며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사용자 설정을 통해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커스터마이징도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가능하도록 되어있다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④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버튼 배치를 좌우 반전시켜 유저가 주로 사용하는 손에 맞춰 게임을 쉽게 조작할 수 있도록 함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401551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⑤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한 손으로 조작이 가능하도록 조작 방식을 바꾼다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1433804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⑥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캐릭터의 일반 공격 사정거리 안에 몬스터가 존재할 경우 자동으로 일반 공격을 계속 사용하도록 하는 모드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634062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sym typeface="Malgun Gothic"/>
                        </a:rPr>
                        <a:t>⑦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화면을 좌우로 </a:t>
                      </a:r>
                      <a:r>
                        <a:rPr lang="ko-KR" altLang="en-US" sz="900" dirty="0" err="1">
                          <a:solidFill>
                            <a:schemeClr val="tx1"/>
                          </a:solidFill>
                        </a:rPr>
                        <a:t>스와이프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 하면 대시 기능이 발동되도록 하는 기능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이 기능을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시키면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버튼에서 대시 버튼이 사라지고 </a:t>
                      </a:r>
                      <a:r>
                        <a:rPr lang="ko-KR" altLang="en-US" sz="900" baseline="0" dirty="0" err="1">
                          <a:solidFill>
                            <a:schemeClr val="tx1"/>
                          </a:solidFill>
                        </a:rPr>
                        <a:t>스와이프로만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 발동되도록 한다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</a:rPr>
                        <a:t>한 손 모드와 동시에 사용하는 것이 불가능하다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36861330"/>
                  </a:ext>
                </a:extLst>
              </a:tr>
            </a:tbl>
          </a:graphicData>
        </a:graphic>
      </p:graphicFrame>
      <p:graphicFrame>
        <p:nvGraphicFramePr>
          <p:cNvPr id="3" name="Google Shape;564;p47"/>
          <p:cNvGraphicFramePr/>
          <p:nvPr>
            <p:extLst>
              <p:ext uri="{D42A27DB-BD31-4B8C-83A1-F6EECF244321}">
                <p14:modId xmlns:p14="http://schemas.microsoft.com/office/powerpoint/2010/main" val="1433758144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9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게임 설정을 누르면 나타나는 화면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게임 설정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01F49C-4F3C-4E7C-8712-BEA300D4E9C2}"/>
              </a:ext>
            </a:extLst>
          </p:cNvPr>
          <p:cNvSpPr/>
          <p:nvPr/>
        </p:nvSpPr>
        <p:spPr>
          <a:xfrm>
            <a:off x="2084087" y="1798517"/>
            <a:ext cx="1148295" cy="2544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</a:t>
            </a:r>
          </a:p>
        </p:txBody>
      </p:sp>
      <p:sp>
        <p:nvSpPr>
          <p:cNvPr id="39" name="곱셈 기호 38"/>
          <p:cNvSpPr/>
          <p:nvPr/>
        </p:nvSpPr>
        <p:spPr>
          <a:xfrm>
            <a:off x="6908617" y="1746330"/>
            <a:ext cx="361328" cy="361328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DDD207-704D-4768-B05F-B68D434E203B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090344" y="1469371"/>
            <a:ext cx="0" cy="333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921E3A-06AB-4C59-9448-C210FC37D76B}"/>
              </a:ext>
            </a:extLst>
          </p:cNvPr>
          <p:cNvSpPr/>
          <p:nvPr/>
        </p:nvSpPr>
        <p:spPr>
          <a:xfrm>
            <a:off x="6784344" y="1252385"/>
            <a:ext cx="612000" cy="2169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닫기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C453A4A1-DB84-4772-9CE5-8E1492730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07017"/>
              </p:ext>
            </p:extLst>
          </p:nvPr>
        </p:nvGraphicFramePr>
        <p:xfrm>
          <a:off x="1183429" y="5335336"/>
          <a:ext cx="7254876" cy="13716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게임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644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조작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그래픽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고정 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조작 타입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버튼 위치 타입</a:t>
                      </a:r>
                      <a:r>
                        <a:rPr lang="en-US" altLang="ko-KR" sz="900" dirty="0"/>
                        <a:t>…..</a:t>
                      </a:r>
                      <a:r>
                        <a:rPr lang="ko-KR" altLang="en-US" sz="900" dirty="0"/>
                        <a:t>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150pixel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42pixel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953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A</a:t>
                      </a:r>
                      <a:r>
                        <a:rPr lang="ko-KR" altLang="en-US" sz="900" dirty="0"/>
                        <a:t>타입</a:t>
                      </a:r>
                      <a:r>
                        <a:rPr lang="en-US" altLang="ko-KR" sz="900" dirty="0"/>
                        <a:t>, B</a:t>
                      </a:r>
                      <a:r>
                        <a:rPr lang="ko-KR" altLang="en-US" sz="900" dirty="0"/>
                        <a:t>타입</a:t>
                      </a:r>
                      <a:r>
                        <a:rPr lang="en-US" altLang="ko-KR" sz="900" dirty="0"/>
                        <a:t>….</a:t>
                      </a:r>
                      <a:r>
                        <a:rPr lang="ko-KR" altLang="en-US" sz="900" dirty="0"/>
                        <a:t>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60pixel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23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왼손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오른손</a:t>
                      </a:r>
                      <a:r>
                        <a:rPr lang="en-US" altLang="ko-KR" sz="900" dirty="0"/>
                        <a:t>, ON, OFF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140pixel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46pixel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7413"/>
                  </a:ext>
                </a:extLst>
              </a:tr>
            </a:tbl>
          </a:graphicData>
        </a:graphic>
      </p:graphicFrame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2533650" y="2251391"/>
            <a:ext cx="4550968" cy="2234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2084085" y="2254513"/>
            <a:ext cx="687689" cy="2410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2084085" y="2546316"/>
            <a:ext cx="687689" cy="2410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그래픽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2084085" y="2833663"/>
            <a:ext cx="687689" cy="2410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3052939" y="2349649"/>
            <a:ext cx="1173326" cy="2918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 타입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401709" y="2349649"/>
            <a:ext cx="564671" cy="291804"/>
          </a:xfrm>
          <a:prstGeom prst="rect">
            <a:avLst/>
          </a:prstGeom>
          <a:solidFill>
            <a:srgbClr val="7F7F7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A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039954" y="2349649"/>
            <a:ext cx="564671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B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678199" y="2349649"/>
            <a:ext cx="564671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C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타입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6316444" y="2349649"/>
            <a:ext cx="564671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사용자 설정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3052939" y="2808281"/>
            <a:ext cx="1173326" cy="2918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 위치 타입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401709" y="2808116"/>
            <a:ext cx="1202916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왼손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678199" y="2808116"/>
            <a:ext cx="1202916" cy="291804"/>
          </a:xfrm>
          <a:prstGeom prst="rect">
            <a:avLst/>
          </a:prstGeom>
          <a:solidFill>
            <a:srgbClr val="7F7F7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오른손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3052939" y="3247863"/>
            <a:ext cx="1173326" cy="2918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한 손 모드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401709" y="3247533"/>
            <a:ext cx="1202916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ON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678199" y="3247533"/>
            <a:ext cx="1202916" cy="291804"/>
          </a:xfrm>
          <a:prstGeom prst="rect">
            <a:avLst/>
          </a:prstGeom>
          <a:solidFill>
            <a:srgbClr val="7F7F7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OFF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3052939" y="3686950"/>
            <a:ext cx="1173326" cy="2918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자동</a:t>
            </a:r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 모드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401709" y="3686620"/>
            <a:ext cx="1202916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ON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678199" y="3686620"/>
            <a:ext cx="1202916" cy="291804"/>
          </a:xfrm>
          <a:prstGeom prst="rect">
            <a:avLst/>
          </a:prstGeom>
          <a:solidFill>
            <a:srgbClr val="7F7F7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OFF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3052939" y="4114446"/>
            <a:ext cx="1173326" cy="2918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스와이프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대시 사용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4401709" y="4114116"/>
            <a:ext cx="1202916" cy="2918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ON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1A85D65-C84A-401E-954A-746FA17850DF}"/>
              </a:ext>
            </a:extLst>
          </p:cNvPr>
          <p:cNvSpPr/>
          <p:nvPr/>
        </p:nvSpPr>
        <p:spPr>
          <a:xfrm>
            <a:off x="5678199" y="4114116"/>
            <a:ext cx="1202916" cy="291804"/>
          </a:xfrm>
          <a:prstGeom prst="rect">
            <a:avLst/>
          </a:prstGeom>
          <a:solidFill>
            <a:srgbClr val="7F7F7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OFF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1998428" y="217372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2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967280" y="226962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3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967280" y="2728256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967280" y="3167969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5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967280" y="3615354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6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AE7261-0508-4E1A-8B4C-26EA7FCC21B1}"/>
              </a:ext>
            </a:extLst>
          </p:cNvPr>
          <p:cNvSpPr/>
          <p:nvPr/>
        </p:nvSpPr>
        <p:spPr>
          <a:xfrm>
            <a:off x="2967280" y="4036828"/>
            <a:ext cx="171317" cy="1713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7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79811"/>
              </p:ext>
            </p:extLst>
          </p:nvPr>
        </p:nvGraphicFramePr>
        <p:xfrm>
          <a:off x="8654555" y="4277113"/>
          <a:ext cx="3213594" cy="2429823"/>
        </p:xfrm>
        <a:graphic>
          <a:graphicData uri="http://schemas.openxmlformats.org/drawingml/2006/table">
            <a:tbl>
              <a:tblPr/>
              <a:tblGrid>
                <a:gridCol w="572057">
                  <a:extLst>
                    <a:ext uri="{9D8B030D-6E8A-4147-A177-3AD203B41FA5}">
                      <a16:colId xmlns:a16="http://schemas.microsoft.com/office/drawing/2014/main" val="1057569568"/>
                    </a:ext>
                  </a:extLst>
                </a:gridCol>
                <a:gridCol w="2641537">
                  <a:extLst>
                    <a:ext uri="{9D8B030D-6E8A-4147-A177-3AD203B41FA5}">
                      <a16:colId xmlns:a16="http://schemas.microsoft.com/office/drawing/2014/main" val="8955881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부가 설명</a:t>
                      </a:r>
                      <a:endParaRPr sz="105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4054172364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맑은 고딕"/>
                          <a:cs typeface="Arial"/>
                          <a:sym typeface="Arial"/>
                        </a:rPr>
                        <a:t>해당 화면에서는 게임이 일시정지 상태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다양한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조작타입과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커스터마이징을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통해서 더욱 유저에게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친숙하도록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한다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페르소나에서 분석한 자동 사냥은 게임의 방향성에 어긋나기 때문에 추가할 수 없지만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자동 공격을 통해 어느정도 방치하더라도 일반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몬스터에게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죽지 않도록 하면서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공격 버튼을 계속 해서 눌러줘야 한다는 피로감을 제거해 주기 위해서 넣도록 하였다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스와이프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대시의 경우 직접적으로 대시 버튼을 누르는 것보다 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스와이프에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더욱 익숙한 유저들이 존재하고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이런 유저들을 위해서 추가한 기능이다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.</a:t>
                      </a:r>
                      <a:endParaRPr lang="en-US" sz="10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824414385"/>
                  </a:ext>
                </a:extLst>
              </a:tr>
            </a:tbl>
          </a:graphicData>
        </a:graphic>
      </p:graphicFrame>
      <p:cxnSp>
        <p:nvCxnSpPr>
          <p:cNvPr id="80" name="직선 연결선 79"/>
          <p:cNvCxnSpPr/>
          <p:nvPr/>
        </p:nvCxnSpPr>
        <p:spPr>
          <a:xfrm>
            <a:off x="11868150" y="-295275"/>
            <a:ext cx="0" cy="749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11687175" y="-295275"/>
            <a:ext cx="0" cy="749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85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876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 </a:t>
            </a:r>
            <a:r>
              <a:rPr lang="en-US" altLang="ko-KR" dirty="0"/>
              <a:t>- </a:t>
            </a:r>
            <a:r>
              <a:rPr lang="ko-KR" altLang="en-US" dirty="0"/>
              <a:t>로비</a:t>
            </a:r>
          </a:p>
        </p:txBody>
      </p:sp>
      <p:pic>
        <p:nvPicPr>
          <p:cNvPr id="22" name="내용 개체 틀 11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942976"/>
            <a:ext cx="5155645" cy="2419350"/>
          </a:xfrm>
          <a:prstGeom prst="rect">
            <a:avLst/>
          </a:prstGeom>
        </p:spPr>
      </p:pic>
      <p:sp>
        <p:nvSpPr>
          <p:cNvPr id="57" name="텍스트 개체 틀 5"/>
          <p:cNvSpPr txBox="1">
            <a:spLocks/>
          </p:cNvSpPr>
          <p:nvPr/>
        </p:nvSpPr>
        <p:spPr>
          <a:xfrm>
            <a:off x="5921433" y="799648"/>
            <a:ext cx="5829300" cy="2562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600" b="1" dirty="0" err="1">
                <a:latin typeface="+mn-ea"/>
              </a:rPr>
              <a:t>악마성</a:t>
            </a:r>
            <a:r>
              <a:rPr lang="ko-KR" altLang="en-US" sz="1600" b="1" dirty="0">
                <a:latin typeface="+mn-ea"/>
              </a:rPr>
              <a:t> 드라큘라 </a:t>
            </a:r>
            <a:r>
              <a:rPr lang="en-US" altLang="ko-KR" sz="1600" b="1" dirty="0"/>
              <a:t>Grimoire of Souls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상단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계정레벨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재화가 표시된다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중단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상점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퀘스트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강화 등 주요 콘텐츠를 표시한다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하단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공지사항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업적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우편함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메뉴를 표시한다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중앙에 메인 콘텐츠를 배치하여 유저가 게임에 집중할 수 있도록 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하단부는 터치하기 쉬운 위치 인데도 잘 사용하지 않는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를 배치함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기존의 국내 유저들에게 익숙하지 않은 </a:t>
            </a:r>
            <a:r>
              <a:rPr lang="en-US" altLang="ko-KR" sz="1400" dirty="0">
                <a:latin typeface="+mn-ea"/>
              </a:rPr>
              <a:t>UI </a:t>
            </a:r>
            <a:r>
              <a:rPr lang="ko-KR" altLang="en-US" sz="1400" dirty="0">
                <a:latin typeface="+mn-ea"/>
              </a:rPr>
              <a:t>배치 </a:t>
            </a:r>
            <a:r>
              <a:rPr lang="en-US" altLang="ko-KR" sz="1400" dirty="0">
                <a:latin typeface="+mn-ea"/>
              </a:rPr>
              <a:t>(UX</a:t>
            </a:r>
            <a:r>
              <a:rPr lang="ko-KR" altLang="en-US" sz="1400" dirty="0">
                <a:latin typeface="+mn-ea"/>
              </a:rPr>
              <a:t>에 어긋남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5"/>
          <a:stretch/>
        </p:blipFill>
        <p:spPr>
          <a:xfrm>
            <a:off x="466724" y="3654786"/>
            <a:ext cx="5155645" cy="2658279"/>
          </a:xfrm>
          <a:prstGeom prst="rect">
            <a:avLst/>
          </a:prstGeom>
        </p:spPr>
      </p:pic>
      <p:sp>
        <p:nvSpPr>
          <p:cNvPr id="72" name="텍스트 개체 틀 5"/>
          <p:cNvSpPr txBox="1">
            <a:spLocks/>
          </p:cNvSpPr>
          <p:nvPr/>
        </p:nvSpPr>
        <p:spPr>
          <a:xfrm>
            <a:off x="5921432" y="3457121"/>
            <a:ext cx="5946717" cy="26612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600" b="1" dirty="0" err="1">
                <a:latin typeface="+mn-ea"/>
              </a:rPr>
              <a:t>세븐나이츠</a:t>
            </a:r>
            <a:endParaRPr lang="en-US" altLang="ko-KR" sz="1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상단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계정레벨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전투력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재화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메뉴 등을 표시한다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중앙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현재 유저의 캐릭터들이 표시된다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ko-KR" altLang="en-US" sz="1400" dirty="0">
                <a:latin typeface="+mn-ea"/>
              </a:rPr>
              <a:t>하단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메인 콘텐츠와 캐릭터 관리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상점 등을 배치한다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자주 사용하지 않거나 보기만 하는 정보는 위로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배치하고 하단에는 주로 사용하는 것을 배치한다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+mn-ea"/>
              </a:rPr>
              <a:t>중요도가 낮은 것은 좌측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높은 것은 우측으로 배치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오른손잡이 기준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466724" y="942976"/>
            <a:ext cx="5155645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66724" y="1295400"/>
            <a:ext cx="5155645" cy="1704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66724" y="3000374"/>
            <a:ext cx="5155645" cy="361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54024" y="799648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354024" y="1189720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354024" y="2894694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87" name="직사각형 86"/>
          <p:cNvSpPr/>
          <p:nvPr/>
        </p:nvSpPr>
        <p:spPr>
          <a:xfrm>
            <a:off x="466724" y="3676649"/>
            <a:ext cx="5155645" cy="352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66724" y="4029073"/>
            <a:ext cx="5155645" cy="1704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466724" y="5734047"/>
            <a:ext cx="5155645" cy="573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354024" y="3533321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1" name="TextBox 90"/>
          <p:cNvSpPr txBox="1"/>
          <p:nvPr/>
        </p:nvSpPr>
        <p:spPr>
          <a:xfrm>
            <a:off x="354024" y="3923393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354024" y="5635529"/>
            <a:ext cx="225397" cy="286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842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1C26F65-86D2-4584-85A5-BB9BE1868D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2E946D1E-0131-45C7-82D5-22E63B79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993603D-A4E4-473F-A3A7-105BDBDE9E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1C8175B-3E5B-4F51-ADDC-3F20A3EEB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EA15F3-3F74-48A4-A0A7-587F8AB0D66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046895" y="754526"/>
          <a:ext cx="6812999" cy="267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029">
                  <a:extLst>
                    <a:ext uri="{9D8B030D-6E8A-4147-A177-3AD203B41FA5}">
                      <a16:colId xmlns:a16="http://schemas.microsoft.com/office/drawing/2014/main" val="2783579532"/>
                    </a:ext>
                  </a:extLst>
                </a:gridCol>
                <a:gridCol w="2622471">
                  <a:extLst>
                    <a:ext uri="{9D8B030D-6E8A-4147-A177-3AD203B41FA5}">
                      <a16:colId xmlns:a16="http://schemas.microsoft.com/office/drawing/2014/main" val="907163628"/>
                    </a:ext>
                  </a:extLst>
                </a:gridCol>
                <a:gridCol w="866529">
                  <a:extLst>
                    <a:ext uri="{9D8B030D-6E8A-4147-A177-3AD203B41FA5}">
                      <a16:colId xmlns:a16="http://schemas.microsoft.com/office/drawing/2014/main" val="4091302920"/>
                    </a:ext>
                  </a:extLst>
                </a:gridCol>
                <a:gridCol w="2539970">
                  <a:extLst>
                    <a:ext uri="{9D8B030D-6E8A-4147-A177-3AD203B41FA5}">
                      <a16:colId xmlns:a16="http://schemas.microsoft.com/office/drawing/2014/main" val="2497602119"/>
                    </a:ext>
                  </a:extLst>
                </a:gridCol>
              </a:tblGrid>
              <a:tr h="19305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40291"/>
                  </a:ext>
                </a:extLst>
              </a:tr>
              <a:tr h="3719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SNS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132156"/>
                  </a:ext>
                </a:extLst>
              </a:tr>
              <a:tr h="3719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1739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56684"/>
              </p:ext>
            </p:extLst>
          </p:nvPr>
        </p:nvGraphicFramePr>
        <p:xfrm>
          <a:off x="331788" y="3728624"/>
          <a:ext cx="11528106" cy="293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3332950926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3836170239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1947809143"/>
                    </a:ext>
                  </a:extLst>
                </a:gridCol>
              </a:tblGrid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이용 동기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66119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동기별 이용 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402578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서비스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각 시나리오와 관련된 기능 명시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09912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구체적 이용형태 서술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문제점이나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니즈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포함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불만사항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943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753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551;p46"/>
          <p:cNvGraphicFramePr/>
          <p:nvPr>
            <p:extLst>
              <p:ext uri="{D42A27DB-BD31-4B8C-83A1-F6EECF244321}">
                <p14:modId xmlns:p14="http://schemas.microsoft.com/office/powerpoint/2010/main" val="1324470156"/>
              </p:ext>
            </p:extLst>
          </p:nvPr>
        </p:nvGraphicFramePr>
        <p:xfrm>
          <a:off x="8658003" y="561434"/>
          <a:ext cx="3210146" cy="2439438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37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  <a:tabLst/>
                        <a:defRPr/>
                      </a:pPr>
                      <a:r>
                        <a:rPr kumimoji="0"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kumimoji="0" lang="en-US" altLang="ko-KR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①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②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③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④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⑤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⑥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⑦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>
                          <a:latin typeface="+mn-ea"/>
                          <a:ea typeface="+mn-ea"/>
                          <a:sym typeface="Malgun Gothic"/>
                        </a:rPr>
                        <a:t>⑧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sz="900" u="none" strike="noStrike" cap="none" dirty="0">
                          <a:latin typeface="+mn-ea"/>
                          <a:ea typeface="+mn-ea"/>
                          <a:sym typeface="Malgun Gothic"/>
                        </a:rPr>
                        <a:t>⑨</a:t>
                      </a:r>
                      <a:endParaRPr sz="900" b="0" i="0" u="none" strike="noStrike" cap="none" dirty="0">
                        <a:solidFill>
                          <a:schemeClr val="lt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9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⑩</a:t>
                      </a: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Google Shape;564;p47"/>
          <p:cNvGraphicFramePr/>
          <p:nvPr>
            <p:extLst>
              <p:ext uri="{D42A27DB-BD31-4B8C-83A1-F6EECF244321}">
                <p14:modId xmlns:p14="http://schemas.microsoft.com/office/powerpoint/2010/main" val="1836579122"/>
              </p:ext>
            </p:extLst>
          </p:nvPr>
        </p:nvGraphicFramePr>
        <p:xfrm>
          <a:off x="652645" y="80010"/>
          <a:ext cx="11215504" cy="434340"/>
        </p:xfrm>
        <a:graphic>
          <a:graphicData uri="http://schemas.openxmlformats.org/drawingml/2006/table">
            <a:tbl>
              <a:tblPr/>
              <a:tblGrid>
                <a:gridCol w="43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698">
                  <a:extLst>
                    <a:ext uri="{9D8B030D-6E8A-4147-A177-3AD203B41FA5}">
                      <a16:colId xmlns:a16="http://schemas.microsoft.com/office/drawing/2014/main" val="1019527256"/>
                    </a:ext>
                  </a:extLst>
                </a:gridCol>
                <a:gridCol w="5929560">
                  <a:extLst>
                    <a:ext uri="{9D8B030D-6E8A-4147-A177-3AD203B41FA5}">
                      <a16:colId xmlns:a16="http://schemas.microsoft.com/office/drawing/2014/main" val="2582623211"/>
                    </a:ext>
                  </a:extLst>
                </a:gridCol>
              </a:tblGrid>
              <a:tr h="1746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900" b="1" dirty="0">
                          <a:latin typeface="+mn-ea"/>
                          <a:ea typeface="+mn-ea"/>
                        </a:rPr>
                        <a:t>ID</a:t>
                      </a:r>
                      <a:endParaRPr sz="900" b="1" dirty="0">
                        <a:latin typeface="+mn-ea"/>
                        <a:ea typeface="+mn-ea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캐릭터 아이콘을 클릭할 시 전환되는 씬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도형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설명</a:t>
                      </a:r>
                      <a:endParaRPr lang="en-US" altLang="ko-KR"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lang="en-US" altLang="ko-KR" sz="8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화면명</a:t>
                      </a:r>
                      <a:endParaRPr lang="ko-KR" altLang="en-US" sz="9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캐릭터 관리 화면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Picture 3" descr="C:\Users\Administrator\Downloads\Samsung-Galaxy-Note-9-PNG-Image-715x715__1.png">
            <a:extLst>
              <a:ext uri="{FF2B5EF4-FFF2-40B4-BE49-F238E27FC236}">
                <a16:creationId xmlns:a16="http://schemas.microsoft.com/office/drawing/2014/main" id="{B59BB411-83CC-4ED9-904E-AC45FA6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32354" y="80871"/>
            <a:ext cx="3095625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43650"/>
              </p:ext>
            </p:extLst>
          </p:nvPr>
        </p:nvGraphicFramePr>
        <p:xfrm>
          <a:off x="1183430" y="5790441"/>
          <a:ext cx="7254876" cy="914400"/>
        </p:xfrm>
        <a:graphic>
          <a:graphicData uri="http://schemas.openxmlformats.org/drawingml/2006/table">
            <a:tbl>
              <a:tblPr firstRow="1" bandRow="1"/>
              <a:tblGrid>
                <a:gridCol w="1818692">
                  <a:extLst>
                    <a:ext uri="{9D8B030D-6E8A-4147-A177-3AD203B41FA5}">
                      <a16:colId xmlns:a16="http://schemas.microsoft.com/office/drawing/2014/main" val="200527556"/>
                    </a:ext>
                  </a:extLst>
                </a:gridCol>
                <a:gridCol w="1026953">
                  <a:extLst>
                    <a:ext uri="{9D8B030D-6E8A-4147-A177-3AD203B41FA5}">
                      <a16:colId xmlns:a16="http://schemas.microsoft.com/office/drawing/2014/main" val="2970801833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138567607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625847641"/>
                    </a:ext>
                  </a:extLst>
                </a:gridCol>
                <a:gridCol w="3123355">
                  <a:extLst>
                    <a:ext uri="{9D8B030D-6E8A-4147-A177-3AD203B41FA5}">
                      <a16:colId xmlns:a16="http://schemas.microsoft.com/office/drawing/2014/main" val="132378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컴포넌트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가로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1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52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87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33312"/>
                  </a:ext>
                </a:extLst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>
          <a:xfrm>
            <a:off x="11868150" y="-295275"/>
            <a:ext cx="0" cy="749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687175" y="-295275"/>
            <a:ext cx="0" cy="749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61646"/>
              </p:ext>
            </p:extLst>
          </p:nvPr>
        </p:nvGraphicFramePr>
        <p:xfrm>
          <a:off x="8658003" y="4571110"/>
          <a:ext cx="3210146" cy="2133731"/>
        </p:xfrm>
        <a:graphic>
          <a:graphicData uri="http://schemas.openxmlformats.org/drawingml/2006/table">
            <a:tbl>
              <a:tblPr/>
              <a:tblGrid>
                <a:gridCol w="571445">
                  <a:extLst>
                    <a:ext uri="{9D8B030D-6E8A-4147-A177-3AD203B41FA5}">
                      <a16:colId xmlns:a16="http://schemas.microsoft.com/office/drawing/2014/main" val="1995837372"/>
                    </a:ext>
                  </a:extLst>
                </a:gridCol>
                <a:gridCol w="2638701">
                  <a:extLst>
                    <a:ext uri="{9D8B030D-6E8A-4147-A177-3AD203B41FA5}">
                      <a16:colId xmlns:a16="http://schemas.microsoft.com/office/drawing/2014/main" val="1668459902"/>
                    </a:ext>
                  </a:extLst>
                </a:gridCol>
              </a:tblGrid>
              <a:tr h="22477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 설명</a:t>
                      </a:r>
                      <a:endParaRPr sz="900" b="1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1232213661"/>
                  </a:ext>
                </a:extLst>
              </a:tr>
              <a:tr h="1908958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10"/>
                        <a:buFont typeface="Malgun Gothic"/>
                        <a:buNone/>
                      </a:pPr>
                      <a:endParaRPr sz="9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35725" marR="35725" marT="35725" marB="35725"/>
                </a:tc>
                <a:tc hMerge="1">
                  <a:txBody>
                    <a:bodyPr/>
                    <a:lstStyle/>
                    <a:p>
                      <a:endParaRPr lang="en-US" altLang="ko-KR" sz="700" dirty="0">
                        <a:solidFill>
                          <a:srgbClr val="000000"/>
                        </a:solidFill>
                      </a:endParaRPr>
                    </a:p>
                  </a:txBody>
                  <a:tcPr marL="29132" marR="29132" marT="39581" marB="39581"/>
                </a:tc>
                <a:extLst>
                  <a:ext uri="{0D108BD9-81ED-4DB2-BD59-A6C34878D82A}">
                    <a16:rowId xmlns:a16="http://schemas.microsoft.com/office/drawing/2014/main" val="3381892827"/>
                  </a:ext>
                </a:extLst>
              </a:tr>
            </a:tbl>
          </a:graphicData>
        </a:graphic>
      </p:graphicFrame>
      <p:sp>
        <p:nvSpPr>
          <p:cNvPr id="23" name="모서리가 둥근 사각형 설명선 51">
            <a:extLst>
              <a:ext uri="{FF2B5EF4-FFF2-40B4-BE49-F238E27FC236}">
                <a16:creationId xmlns:a16="http://schemas.microsoft.com/office/drawing/2014/main" id="{90957F9E-86D9-40FB-899B-8F113F20271A}"/>
              </a:ext>
            </a:extLst>
          </p:cNvPr>
          <p:cNvSpPr/>
          <p:nvPr/>
        </p:nvSpPr>
        <p:spPr>
          <a:xfrm>
            <a:off x="10323863" y="122109"/>
            <a:ext cx="612000" cy="274112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8613CE-5B96-46E4-86E9-D2DD17ACA888}"/>
              </a:ext>
            </a:extLst>
          </p:cNvPr>
          <p:cNvSpPr/>
          <p:nvPr/>
        </p:nvSpPr>
        <p:spPr>
          <a:xfrm>
            <a:off x="6033574" y="122109"/>
            <a:ext cx="612000" cy="3563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9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897B2-D9A5-4FE1-A8B3-8D70A8E77DB0}"/>
              </a:ext>
            </a:extLst>
          </p:cNvPr>
          <p:cNvSpPr/>
          <p:nvPr/>
        </p:nvSpPr>
        <p:spPr>
          <a:xfrm>
            <a:off x="7406691" y="122109"/>
            <a:ext cx="612000" cy="359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26" name="모서리가 둥근 직사각형 53">
            <a:extLst>
              <a:ext uri="{FF2B5EF4-FFF2-40B4-BE49-F238E27FC236}">
                <a16:creationId xmlns:a16="http://schemas.microsoft.com/office/drawing/2014/main" id="{09767D1D-5316-4BA0-90AA-11E281EEA91E}"/>
              </a:ext>
            </a:extLst>
          </p:cNvPr>
          <p:cNvSpPr/>
          <p:nvPr/>
        </p:nvSpPr>
        <p:spPr>
          <a:xfrm>
            <a:off x="8797774" y="122110"/>
            <a:ext cx="612000" cy="359892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E900A7-D487-4087-98B0-11181FC2E365}"/>
              </a:ext>
            </a:extLst>
          </p:cNvPr>
          <p:cNvSpPr/>
          <p:nvPr/>
        </p:nvSpPr>
        <p:spPr>
          <a:xfrm>
            <a:off x="6722109" y="122109"/>
            <a:ext cx="612000" cy="3598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E1BF6-2B5F-49AE-8334-269314AF8E76}"/>
              </a:ext>
            </a:extLst>
          </p:cNvPr>
          <p:cNvSpPr/>
          <p:nvPr/>
        </p:nvSpPr>
        <p:spPr>
          <a:xfrm>
            <a:off x="8099179" y="122109"/>
            <a:ext cx="612000" cy="35632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0718B7-3867-48A6-AE26-D3114F6EDB25}"/>
              </a:ext>
            </a:extLst>
          </p:cNvPr>
          <p:cNvSpPr/>
          <p:nvPr/>
        </p:nvSpPr>
        <p:spPr>
          <a:xfrm>
            <a:off x="9482356" y="122109"/>
            <a:ext cx="768925" cy="356322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프로그래스</a:t>
            </a:r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33C1AC-753E-4A5E-9189-AC3DE291DF1D}"/>
              </a:ext>
            </a:extLst>
          </p:cNvPr>
          <p:cNvSpPr/>
          <p:nvPr/>
        </p:nvSpPr>
        <p:spPr>
          <a:xfrm>
            <a:off x="11018254" y="122109"/>
            <a:ext cx="751542" cy="35632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234016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게임 분석 </a:t>
            </a:r>
            <a:r>
              <a:rPr lang="en-US" altLang="ko-KR" dirty="0"/>
              <a:t>- </a:t>
            </a:r>
            <a:r>
              <a:rPr lang="ko-KR" altLang="en-US" dirty="0"/>
              <a:t>전투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2" y="883275"/>
            <a:ext cx="5155647" cy="250998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F394DE6-D2C3-4669-9E58-5B7693EA1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0400"/>
              </p:ext>
            </p:extLst>
          </p:nvPr>
        </p:nvGraphicFramePr>
        <p:xfrm>
          <a:off x="5724524" y="1429608"/>
          <a:ext cx="595788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052074372"/>
                    </a:ext>
                  </a:extLst>
                </a:gridCol>
                <a:gridCol w="1700213">
                  <a:extLst>
                    <a:ext uri="{9D8B030D-6E8A-4147-A177-3AD203B41FA5}">
                      <a16:colId xmlns:a16="http://schemas.microsoft.com/office/drawing/2014/main" val="1585367193"/>
                    </a:ext>
                  </a:extLst>
                </a:gridCol>
              </a:tblGrid>
              <a:tr h="240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마력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플레이어 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시간제한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일반 공격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화면 우측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몬스터 이름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이동 조작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콤보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캐릭터 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텍스트 개체 틀 5"/>
          <p:cNvSpPr txBox="1">
            <a:spLocks/>
          </p:cNvSpPr>
          <p:nvPr/>
        </p:nvSpPr>
        <p:spPr>
          <a:xfrm>
            <a:off x="466722" y="3933825"/>
            <a:ext cx="11215691" cy="2638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600" b="1" dirty="0" err="1">
                <a:latin typeface="+mn-ea"/>
              </a:rPr>
              <a:t>악마성</a:t>
            </a:r>
            <a:r>
              <a:rPr lang="ko-KR" altLang="en-US" sz="1600" b="1" dirty="0">
                <a:latin typeface="+mn-ea"/>
              </a:rPr>
              <a:t> 드라큘라 </a:t>
            </a:r>
            <a:r>
              <a:rPr lang="en-US" altLang="ko-KR" sz="1600" b="1" dirty="0">
                <a:latin typeface="+mn-ea"/>
              </a:rPr>
              <a:t>Grimoire of Souls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좌상단의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체력바</a:t>
            </a:r>
            <a:r>
              <a:rPr lang="ko-KR" altLang="en-US" sz="1400" dirty="0">
                <a:latin typeface="+mn-ea"/>
              </a:rPr>
              <a:t> 옆에는 무기 스킬과 관련된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가 배치되어 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우하단에는</a:t>
            </a:r>
            <a:r>
              <a:rPr lang="ko-KR" altLang="en-US" sz="1400" dirty="0">
                <a:latin typeface="+mn-ea"/>
              </a:rPr>
              <a:t> 캐릭터 스킬이 배치되어 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둘 다 스킬과 관련된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임에도 불구하고 따로 나뉘어져 있어서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한 눈에 스킬 정보를 확인하는 것이 힘들다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무기 스킬을 </a:t>
            </a:r>
            <a:r>
              <a:rPr lang="ko-KR" altLang="en-US" sz="1400" dirty="0" err="1">
                <a:latin typeface="+mn-ea"/>
              </a:rPr>
              <a:t>스와이프로</a:t>
            </a:r>
            <a:r>
              <a:rPr lang="ko-KR" altLang="en-US" sz="1400" dirty="0">
                <a:latin typeface="+mn-ea"/>
              </a:rPr>
              <a:t> 발동시킴으로 실시간으로 진행되는 게임 상황에서 스킬의 빠른 발동이 어렵다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캐릭터 이동 조작의 경우 터치한 곳을 기준으로 컨트롤러가 조작되는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동적 컨트롤러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를 사용했다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조작 방법이 불편하더라도 </a:t>
            </a:r>
            <a:r>
              <a:rPr lang="en-US" altLang="ko-KR" sz="1400" dirty="0">
                <a:latin typeface="+mn-ea"/>
              </a:rPr>
              <a:t>UI </a:t>
            </a:r>
            <a:r>
              <a:rPr lang="ko-KR" altLang="en-US" sz="1400" dirty="0" err="1">
                <a:latin typeface="+mn-ea"/>
              </a:rPr>
              <a:t>커스터마이징이</a:t>
            </a:r>
            <a:r>
              <a:rPr lang="ko-KR" altLang="en-US" sz="1400" dirty="0">
                <a:latin typeface="+mn-ea"/>
              </a:rPr>
              <a:t> 존재하지 않기 때문에 바꿀 수가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피격된 몬스터의 체력 바만 표시</a:t>
            </a:r>
            <a:r>
              <a:rPr lang="ko-KR" altLang="en-US" sz="1400" dirty="0">
                <a:latin typeface="+mn-ea"/>
              </a:rPr>
              <a:t>되도록해서 현재 공격하고 있는 몬스터가 무엇인지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알기 쉽도록 함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몬스터의 머리 </a:t>
            </a:r>
            <a:r>
              <a:rPr lang="ko-KR" altLang="en-US" sz="1400" dirty="0" err="1">
                <a:latin typeface="+mn-ea"/>
              </a:rPr>
              <a:t>상단부에</a:t>
            </a:r>
            <a:r>
              <a:rPr lang="ko-KR" altLang="en-US" sz="1400" dirty="0">
                <a:latin typeface="+mn-ea"/>
              </a:rPr>
              <a:t> 표시됨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537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타 게임 분석 </a:t>
            </a:r>
            <a:r>
              <a:rPr lang="en-US" altLang="ko-KR" dirty="0"/>
              <a:t>- </a:t>
            </a:r>
            <a:r>
              <a:rPr lang="ko-KR" altLang="en-US" dirty="0"/>
              <a:t>전투</a:t>
            </a:r>
          </a:p>
        </p:txBody>
      </p:sp>
      <p:sp>
        <p:nvSpPr>
          <p:cNvPr id="4" name="텍스트 개체 틀 5"/>
          <p:cNvSpPr txBox="1">
            <a:spLocks/>
          </p:cNvSpPr>
          <p:nvPr/>
        </p:nvSpPr>
        <p:spPr>
          <a:xfrm>
            <a:off x="466723" y="3796559"/>
            <a:ext cx="11317846" cy="2899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ko-KR" altLang="en-US" sz="1600" b="1" dirty="0" err="1">
                <a:latin typeface="+mn-ea"/>
              </a:rPr>
              <a:t>데드셀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유저의 빠른 조작 액션을 위해 모든 기능을 화면에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로 배치해 두었다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조작해야하는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가 많기 때문에 유저가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UI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를 </a:t>
            </a:r>
            <a:r>
              <a:rPr lang="ko-KR" altLang="en-US" sz="1400" b="1" dirty="0" err="1">
                <a:solidFill>
                  <a:srgbClr val="00B050"/>
                </a:solidFill>
                <a:latin typeface="+mn-ea"/>
              </a:rPr>
              <a:t>커스터마이징</a:t>
            </a:r>
            <a:r>
              <a:rPr lang="ko-KR" altLang="en-US" sz="1400" dirty="0">
                <a:latin typeface="+mn-ea"/>
              </a:rPr>
              <a:t> 할 수 있도록 함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아이콘의 배치 위치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아이콘의 크기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실질적인 </a:t>
            </a:r>
            <a:r>
              <a:rPr lang="en-US" altLang="ko-KR" sz="1400" b="1" dirty="0">
                <a:solidFill>
                  <a:srgbClr val="00B050"/>
                </a:solidFill>
                <a:latin typeface="+mn-ea"/>
              </a:rPr>
              <a:t>UI </a:t>
            </a: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아이콘의 크기보다 터치 범위를 더욱 크게 할당</a:t>
            </a:r>
            <a:r>
              <a:rPr lang="ko-KR" altLang="en-US" sz="1400" dirty="0">
                <a:latin typeface="+mn-ea"/>
              </a:rPr>
              <a:t>함으로서 터치에서 나올 수 있는 실수를 최소화 시키면서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가 화면을 가리는 일을 최소화 시켰다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캐릭터 이동 조작의 경우 터치한 곳을 기준으로 컨트롤러가 조작되는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동적 컨트롤러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>
                <a:latin typeface="+mn-ea"/>
              </a:rPr>
              <a:t>를 사용했다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B050"/>
                </a:solidFill>
                <a:latin typeface="+mn-ea"/>
              </a:rPr>
              <a:t>캐릭터의 화면 중앙에 배치시켜 상하좌우를 모두 볼 수 있도록 하였다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왼쪽으로 좀 더 치우쳐져 있는데 이는 진행방향이 우측이기 때문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피격 중인 몬스터만 머리 위에 체력 바를 표시하고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데미지</a:t>
            </a:r>
            <a:r>
              <a:rPr lang="ko-KR" altLang="en-US" sz="1400" dirty="0">
                <a:latin typeface="+mn-ea"/>
              </a:rPr>
              <a:t> 수치는 피격 판정이 일어난 장소를 기준으로 출력된다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EF20F-53FE-482B-8124-3BBAA94AC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722" y="683373"/>
            <a:ext cx="5155646" cy="28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데드셀 모바일 이미지 검색결과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42" y="683373"/>
            <a:ext cx="5096827" cy="28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1850" y="3550338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UI </a:t>
            </a:r>
            <a:r>
              <a:rPr lang="ko-KR" altLang="en-US" sz="1000" dirty="0" err="1"/>
              <a:t>커스터마이징</a:t>
            </a:r>
            <a:r>
              <a:rPr lang="ko-KR" altLang="en-US" sz="10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512018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C8E85-5821-4EF8-BB74-C3F98EB5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분석 정리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61B24-D072-42FE-BDAC-C0CD3D7C51B3}"/>
              </a:ext>
            </a:extLst>
          </p:cNvPr>
          <p:cNvSpPr txBox="1"/>
          <p:nvPr/>
        </p:nvSpPr>
        <p:spPr>
          <a:xfrm>
            <a:off x="2718912" y="860959"/>
            <a:ext cx="9124614" cy="392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모바일에서 입력은 기본적으로 손가락을 사용하기 때문에 사람의 손가락 크기를 고려해야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일반적인 성인은 </a:t>
            </a:r>
            <a:r>
              <a:rPr lang="en-US" altLang="ko-KR" sz="1400" dirty="0"/>
              <a:t>11mm</a:t>
            </a:r>
            <a:r>
              <a:rPr lang="ko-KR" altLang="en-US" sz="1400" dirty="0"/>
              <a:t>의 손가락 사이즈를 가졌고 이에 맞춰서 고려된 아이콘의 사이즈로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애플은 </a:t>
            </a:r>
            <a:r>
              <a:rPr lang="en-US" altLang="ko-KR" sz="1400" dirty="0"/>
              <a:t>44x44</a:t>
            </a:r>
            <a:r>
              <a:rPr lang="ko-KR" altLang="en-US" sz="1400" dirty="0"/>
              <a:t>픽셀</a:t>
            </a:r>
            <a:r>
              <a:rPr lang="en-US" altLang="ko-KR" sz="1400" dirty="0"/>
              <a:t>, </a:t>
            </a:r>
            <a:r>
              <a:rPr lang="ko-KR" altLang="en-US" sz="1400" dirty="0"/>
              <a:t>구글은 </a:t>
            </a:r>
            <a:r>
              <a:rPr lang="en-US" altLang="ko-KR" sz="1400" dirty="0"/>
              <a:t>48x48DP</a:t>
            </a:r>
            <a:r>
              <a:rPr lang="ko-KR" altLang="en-US" sz="1400" dirty="0"/>
              <a:t>를 줘야한다고 권장한다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기본적인 사이즈도 중요하지만 다음으로 중요한 것은 아이콘 사이의 간격이다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아이콘과 아이콘 사이는 최소 </a:t>
            </a:r>
            <a:r>
              <a:rPr lang="en-US" altLang="ko-KR" sz="1400" dirty="0"/>
              <a:t>2mm </a:t>
            </a:r>
            <a:r>
              <a:rPr lang="ko-KR" altLang="en-US" sz="1400" dirty="0"/>
              <a:t>이상의 간격을 줘야 터치 실수를 방지할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조작은 좌측</a:t>
            </a:r>
            <a:r>
              <a:rPr lang="en-US" altLang="ko-KR" sz="1400" dirty="0"/>
              <a:t>, </a:t>
            </a:r>
            <a:r>
              <a:rPr lang="ko-KR" altLang="en-US" sz="1400" dirty="0"/>
              <a:t>공격 등의 기능은 우측하단으로 대부분의 게임이 통일된 규격이므로 배치는 그대로 하되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다양한 커스터마이징이 가능하도록 하는 편이 좋다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우측 하단의 공격기능은 게임에 따라 배치되는 숫자가 다르지만</a:t>
            </a:r>
            <a:r>
              <a:rPr lang="en-US" altLang="ko-KR" sz="1400" dirty="0"/>
              <a:t>, </a:t>
            </a:r>
            <a:r>
              <a:rPr lang="ko-KR" altLang="en-US" sz="1400" dirty="0"/>
              <a:t>비슷한 기능들을 따로 떨어뜨려 두기 보다는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한 곳에 모아서 보는 편이 훨씬 직관성에 도움이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게임 진행 중에 빠른 반응이 가능할 것이라고 생각됨으로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우측 하단에 공격과 관련된 모든 </a:t>
            </a:r>
            <a:r>
              <a:rPr lang="en-US" altLang="ko-KR" sz="1400" dirty="0"/>
              <a:t>UI</a:t>
            </a:r>
            <a:r>
              <a:rPr lang="ko-KR" altLang="en-US" sz="1400" dirty="0"/>
              <a:t>를 배치하는 것이 좋다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89CDF1B-F955-4282-BA6C-07651081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086"/>
            <a:ext cx="2365486" cy="63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CEA3954-8BAA-481A-B466-1D84E4B3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86" y="5159537"/>
            <a:ext cx="2421399" cy="16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241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UX </a:t>
            </a:r>
            <a:r>
              <a:rPr lang="ko-KR" altLang="en-US" dirty="0"/>
              <a:t>분석과 페르소나 설정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439" y="3182172"/>
            <a:ext cx="61462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출처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과학기술정보통신부</a:t>
            </a:r>
            <a:r>
              <a:rPr lang="en-US" altLang="ko-KR" sz="900" dirty="0">
                <a:latin typeface="+mn-ea"/>
              </a:rPr>
              <a:t>·</a:t>
            </a:r>
            <a:r>
              <a:rPr lang="ko-KR" altLang="en-US" sz="900" dirty="0">
                <a:latin typeface="+mn-ea"/>
              </a:rPr>
              <a:t>한국인터넷진흥원 </a:t>
            </a:r>
            <a:r>
              <a:rPr lang="en-US" altLang="ko-KR" sz="900" dirty="0">
                <a:latin typeface="+mn-ea"/>
              </a:rPr>
              <a:t>2018</a:t>
            </a:r>
            <a:r>
              <a:rPr lang="ko-KR" altLang="en-US" sz="900" dirty="0">
                <a:latin typeface="+mn-ea"/>
              </a:rPr>
              <a:t>년 </a:t>
            </a:r>
            <a:r>
              <a:rPr lang="en-US" altLang="ko-KR" sz="900" dirty="0">
                <a:latin typeface="+mn-ea"/>
              </a:rPr>
              <a:t>[</a:t>
            </a:r>
            <a:r>
              <a:rPr lang="ko-KR" altLang="en-US" sz="900" dirty="0">
                <a:latin typeface="+mn-ea"/>
              </a:rPr>
              <a:t>인터넷 이용 실태 조사</a:t>
            </a:r>
            <a:r>
              <a:rPr lang="en-US" altLang="ko-KR" sz="900" dirty="0">
                <a:latin typeface="+mn-ea"/>
              </a:rPr>
              <a:t>] – </a:t>
            </a:r>
            <a:r>
              <a:rPr lang="ko-KR" altLang="en-US" sz="900" dirty="0">
                <a:latin typeface="+mn-ea"/>
              </a:rPr>
              <a:t>성 및 연령별 인터넷 서비스 이용률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21551"/>
              </p:ext>
            </p:extLst>
          </p:nvPr>
        </p:nvGraphicFramePr>
        <p:xfrm>
          <a:off x="463074" y="920988"/>
          <a:ext cx="6163487" cy="226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602">
                  <a:extLst>
                    <a:ext uri="{9D8B030D-6E8A-4147-A177-3AD203B41FA5}">
                      <a16:colId xmlns:a16="http://schemas.microsoft.com/office/drawing/2014/main" val="4145183224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2670505009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1321909876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1711585703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2700293581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248843923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1236363041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2873942690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2750285333"/>
                    </a:ext>
                  </a:extLst>
                </a:gridCol>
                <a:gridCol w="609765">
                  <a:extLst>
                    <a:ext uri="{9D8B030D-6E8A-4147-A177-3AD203B41FA5}">
                      <a16:colId xmlns:a16="http://schemas.microsoft.com/office/drawing/2014/main" val="165121401"/>
                    </a:ext>
                  </a:extLst>
                </a:gridCol>
              </a:tblGrid>
              <a:tr h="35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카카오</a:t>
                      </a:r>
                      <a:r>
                        <a:rPr lang="ko-KR" altLang="en-US" sz="1050" baseline="0" dirty="0">
                          <a:latin typeface="+mn-ea"/>
                          <a:ea typeface="+mn-ea"/>
                        </a:rPr>
                        <a:t> 스토리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페이스 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네이버 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인스타그램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네이버 카페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네이버 블로그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트위터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인터넷 신문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22773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62.1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65.7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33.3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41.0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10.7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17.9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9.7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87.2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04073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67.6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47.6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70.0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33.3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40.6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10.2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17.9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10.7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88.8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458950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56.3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51.6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61.1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33.3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41.3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11.2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17.9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8.8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85.6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838917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6~19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45.5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41.2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82.1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21.1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54.5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7.0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71.3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716595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20~29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97.5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42.7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85.4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24.3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61.9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14.6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13.9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93.6</a:t>
                      </a:r>
                      <a:endParaRPr lang="en-US" altLang="ko-KR" sz="1000" b="0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12276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30~39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92.7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49.7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76.0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33.3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47.5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12.2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11.2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92.8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823566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40~49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77.9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54.9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56.1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41.6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30.1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11.9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19.9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92.9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894426"/>
                  </a:ext>
                </a:extLst>
              </a:tr>
              <a:tr h="2247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50~59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57.9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37.5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43.3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16.1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10.8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20.6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4.2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91.7</a:t>
                      </a:r>
                      <a:endParaRPr lang="en-US" altLang="ko-KR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311" marR="8311" marT="83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939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052719" y="71621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단위 </a:t>
            </a:r>
            <a:r>
              <a:rPr lang="en-US" altLang="ko-KR" sz="900" dirty="0">
                <a:latin typeface="+mn-ea"/>
              </a:rPr>
              <a:t>: %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974" y="719838"/>
            <a:ext cx="47243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구글플러스와 </a:t>
            </a:r>
            <a:r>
              <a:rPr lang="ko-KR" altLang="en-US" sz="900" dirty="0" err="1">
                <a:latin typeface="+mn-ea"/>
              </a:rPr>
              <a:t>웨이보는</a:t>
            </a:r>
            <a:r>
              <a:rPr lang="ko-KR" altLang="en-US" sz="900" dirty="0">
                <a:latin typeface="+mn-ea"/>
              </a:rPr>
              <a:t> 이용자가 거의 없으므로 제외함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구글 플러스 </a:t>
            </a:r>
            <a:r>
              <a:rPr lang="en-US" altLang="ko-KR" sz="900" dirty="0">
                <a:latin typeface="+mn-ea"/>
              </a:rPr>
              <a:t>0.9%, </a:t>
            </a:r>
            <a:r>
              <a:rPr lang="ko-KR" altLang="en-US" sz="900" dirty="0">
                <a:latin typeface="+mn-ea"/>
              </a:rPr>
              <a:t>웨이보 </a:t>
            </a:r>
            <a:r>
              <a:rPr lang="en-US" altLang="ko-KR" sz="900" dirty="0">
                <a:latin typeface="+mn-ea"/>
              </a:rPr>
              <a:t>0.2%)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05493"/>
              </p:ext>
            </p:extLst>
          </p:nvPr>
        </p:nvGraphicFramePr>
        <p:xfrm>
          <a:off x="3476847" y="3936466"/>
          <a:ext cx="3466103" cy="251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723">
                  <a:extLst>
                    <a:ext uri="{9D8B030D-6E8A-4147-A177-3AD203B41FA5}">
                      <a16:colId xmlns:a16="http://schemas.microsoft.com/office/drawing/2014/main" val="4145183224"/>
                    </a:ext>
                  </a:extLst>
                </a:gridCol>
                <a:gridCol w="917460">
                  <a:extLst>
                    <a:ext uri="{9D8B030D-6E8A-4147-A177-3AD203B41FA5}">
                      <a16:colId xmlns:a16="http://schemas.microsoft.com/office/drawing/2014/main" val="2670505009"/>
                    </a:ext>
                  </a:extLst>
                </a:gridCol>
                <a:gridCol w="917460">
                  <a:extLst>
                    <a:ext uri="{9D8B030D-6E8A-4147-A177-3AD203B41FA5}">
                      <a16:colId xmlns:a16="http://schemas.microsoft.com/office/drawing/2014/main" val="2700293581"/>
                    </a:ext>
                  </a:extLst>
                </a:gridCol>
                <a:gridCol w="917460">
                  <a:extLst>
                    <a:ext uri="{9D8B030D-6E8A-4147-A177-3AD203B41FA5}">
                      <a16:colId xmlns:a16="http://schemas.microsoft.com/office/drawing/2014/main" val="2873942690"/>
                    </a:ext>
                  </a:extLst>
                </a:gridCol>
              </a:tblGrid>
              <a:tr h="217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요일 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평일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휴일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022773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104073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남자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458950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838917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6~19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16595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20~29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412276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30~39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23566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40~49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2.9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894426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50~59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9393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60~69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effectLst/>
                          <a:latin typeface="+mn-ea"/>
                          <a:ea typeface="+mn-ea"/>
                        </a:rPr>
                        <a:t>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557916"/>
                  </a:ext>
                </a:extLst>
              </a:tr>
              <a:tr h="21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70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~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51933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33211" y="6448544"/>
            <a:ext cx="3147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출처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문화체육관광부</a:t>
            </a:r>
            <a:r>
              <a:rPr lang="en-US" altLang="ko-KR" sz="900" dirty="0">
                <a:latin typeface="+mn-ea"/>
              </a:rPr>
              <a:t>, 2018</a:t>
            </a:r>
            <a:r>
              <a:rPr lang="ko-KR" altLang="en-US" sz="900" dirty="0">
                <a:latin typeface="+mn-ea"/>
              </a:rPr>
              <a:t>년 </a:t>
            </a:r>
            <a:r>
              <a:rPr lang="en-US" altLang="ko-KR" sz="900" dirty="0">
                <a:latin typeface="+mn-ea"/>
              </a:rPr>
              <a:t>[</a:t>
            </a:r>
            <a:r>
              <a:rPr lang="ko-KR" altLang="en-US" sz="900" dirty="0">
                <a:latin typeface="+mn-ea"/>
              </a:rPr>
              <a:t>국민여가활동조사보고서</a:t>
            </a:r>
            <a:r>
              <a:rPr lang="en-US" altLang="ko-KR" sz="900" dirty="0">
                <a:latin typeface="+mn-ea"/>
              </a:rPr>
              <a:t>]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72553" y="3745520"/>
            <a:ext cx="9140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단위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시간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5161" y="1099645"/>
            <a:ext cx="4886325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UX(User Experience)</a:t>
            </a:r>
            <a:r>
              <a:rPr lang="ko-KR" altLang="en-US" sz="1400" b="1" dirty="0">
                <a:latin typeface="+mn-ea"/>
              </a:rPr>
              <a:t>는 말 그대로 사용자 경험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UX</a:t>
            </a:r>
            <a:r>
              <a:rPr lang="ko-KR" altLang="en-US" sz="1400" dirty="0">
                <a:latin typeface="+mn-ea"/>
              </a:rPr>
              <a:t>를 반영한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를 제작하는 데에 있어서 가장 중요한 것은 어떤 유저 층을 타겟으로 정하는가 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타겟을 정했다면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타겟의 </a:t>
            </a:r>
            <a:r>
              <a:rPr lang="en-US" altLang="ko-KR" sz="1400" dirty="0">
                <a:latin typeface="+mn-ea"/>
              </a:rPr>
              <a:t>UX</a:t>
            </a:r>
            <a:r>
              <a:rPr lang="ko-KR" altLang="en-US" sz="1400" dirty="0">
                <a:latin typeface="+mn-ea"/>
              </a:rPr>
              <a:t>를 반영하기 위해서 사용자를 분석할 필요가 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사용자 분석에 있어서 가장 좋은 방법은 실 사용자를 대상으로 분석하는 것이다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하지만 실제로 분석을 하기에는 많은 어려움이 따르고 이를 대체할 방안으로 사용자의 특성을 자세하게 구성하고 예측하여 실제 존재하는 사용자처럼 만들어 분석하는 방법이다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다양한 연령대를 대상으로 게임과 관련된 </a:t>
            </a:r>
            <a:r>
              <a:rPr lang="en-US" altLang="ko-KR" sz="1400" dirty="0">
                <a:latin typeface="+mn-ea"/>
              </a:rPr>
              <a:t>UX</a:t>
            </a:r>
            <a:r>
              <a:rPr lang="ko-KR" altLang="en-US" sz="1400" dirty="0">
                <a:latin typeface="+mn-ea"/>
              </a:rPr>
              <a:t>를 분석하기 위하여 좌측의 통계를 바탕으로 다양한 페르소나를 만들어 </a:t>
            </a:r>
            <a:r>
              <a:rPr lang="ko-KR" altLang="en-US" sz="1400" dirty="0" err="1">
                <a:latin typeface="+mn-ea"/>
              </a:rPr>
              <a:t>니즈와</a:t>
            </a:r>
            <a:r>
              <a:rPr lang="ko-KR" altLang="en-US" sz="1400" dirty="0">
                <a:latin typeface="+mn-ea"/>
              </a:rPr>
              <a:t> 불만을 분석하고 이를 반영한 </a:t>
            </a:r>
            <a:r>
              <a:rPr lang="en-US" altLang="ko-KR" sz="1400" dirty="0">
                <a:latin typeface="+mn-ea"/>
              </a:rPr>
              <a:t>UI</a:t>
            </a:r>
            <a:r>
              <a:rPr lang="ko-KR" altLang="en-US" sz="1400" dirty="0">
                <a:latin typeface="+mn-ea"/>
              </a:rPr>
              <a:t>를 설계하려고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r="28687" b="28822"/>
          <a:stretch/>
        </p:blipFill>
        <p:spPr>
          <a:xfrm>
            <a:off x="159161" y="4265134"/>
            <a:ext cx="1853531" cy="185473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98828"/>
              </p:ext>
            </p:extLst>
          </p:nvPr>
        </p:nvGraphicFramePr>
        <p:xfrm>
          <a:off x="2033334" y="3936461"/>
          <a:ext cx="1371302" cy="2522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651">
                  <a:extLst>
                    <a:ext uri="{9D8B030D-6E8A-4147-A177-3AD203B41FA5}">
                      <a16:colId xmlns:a16="http://schemas.microsoft.com/office/drawing/2014/main" val="1988663940"/>
                    </a:ext>
                  </a:extLst>
                </a:gridCol>
                <a:gridCol w="685651">
                  <a:extLst>
                    <a:ext uri="{9D8B030D-6E8A-4147-A177-3AD203B41FA5}">
                      <a16:colId xmlns:a16="http://schemas.microsoft.com/office/drawing/2014/main" val="3883960118"/>
                    </a:ext>
                  </a:extLst>
                </a:gridCol>
              </a:tblGrid>
              <a:tr h="4007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+mn-ea"/>
                          <a:ea typeface="+mn-ea"/>
                        </a:rPr>
                        <a:t>소득분위별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문화여가비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12758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841572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070149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713765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082762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332819"/>
                  </a:ext>
                </a:extLst>
              </a:tr>
              <a:tr h="351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분위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794136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989698" y="6448544"/>
            <a:ext cx="1279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출처 </a:t>
            </a:r>
            <a:r>
              <a:rPr lang="en-US" altLang="ko-KR" sz="900" dirty="0">
                <a:latin typeface="+mn-ea"/>
              </a:rPr>
              <a:t>: </a:t>
            </a:r>
            <a:r>
              <a:rPr lang="ko-KR" altLang="en-US" sz="900" dirty="0">
                <a:latin typeface="+mn-ea"/>
              </a:rPr>
              <a:t>통계청 </a:t>
            </a:r>
            <a:r>
              <a:rPr lang="en-US" altLang="ko-KR" sz="900" dirty="0">
                <a:latin typeface="+mn-ea"/>
              </a:rPr>
              <a:t>2017</a:t>
            </a:r>
            <a:r>
              <a:rPr lang="ko-KR" altLang="en-US" sz="900" dirty="0">
                <a:latin typeface="+mn-ea"/>
              </a:rPr>
              <a:t>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87159" y="3745520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단위 </a:t>
            </a:r>
            <a:r>
              <a:rPr lang="en-US" altLang="ko-KR" sz="900" dirty="0">
                <a:latin typeface="+mn-ea"/>
              </a:rPr>
              <a:t>: %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26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1C26F65-86D2-4584-85A5-BB9BE1868D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2E946D1E-0131-45C7-82D5-22E63B79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김 원제 씨</a:t>
            </a: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993603D-A4E4-473F-A3A7-105BDBDE9E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z="1400" dirty="0"/>
              <a:t>36</a:t>
            </a:r>
            <a:r>
              <a:rPr lang="ko-KR" altLang="en-US" sz="1400" dirty="0"/>
              <a:t>세 </a:t>
            </a:r>
            <a:r>
              <a:rPr lang="en-US" altLang="ko-KR" sz="1400" dirty="0"/>
              <a:t>(</a:t>
            </a:r>
            <a:r>
              <a:rPr lang="ko-KR" altLang="en-US" sz="1400" dirty="0"/>
              <a:t>남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회사원</a:t>
            </a:r>
            <a:endParaRPr lang="en-US" altLang="ko-KR" sz="1400" dirty="0"/>
          </a:p>
          <a:p>
            <a:r>
              <a:rPr lang="ko-KR" altLang="en-US" sz="1400" dirty="0"/>
              <a:t>결혼 </a:t>
            </a:r>
            <a:r>
              <a:rPr lang="en-US" altLang="ko-KR" sz="1400" dirty="0"/>
              <a:t>(</a:t>
            </a:r>
            <a:r>
              <a:rPr lang="ko-KR" altLang="en-US" sz="1400" dirty="0"/>
              <a:t>맞벌이</a:t>
            </a:r>
            <a:r>
              <a:rPr lang="en-US" altLang="ko-KR" sz="1400" dirty="0"/>
              <a:t>) (</a:t>
            </a:r>
            <a:r>
              <a:rPr lang="ko-KR" altLang="en-US" sz="1400" dirty="0"/>
              <a:t>아들</a:t>
            </a:r>
            <a:r>
              <a:rPr lang="en-US" altLang="ko-KR" sz="1400" dirty="0"/>
              <a:t>(5))</a:t>
            </a:r>
          </a:p>
          <a:p>
            <a:r>
              <a:rPr lang="ko-KR" altLang="en-US" sz="1400" dirty="0"/>
              <a:t>할 일은 하는 성격</a:t>
            </a:r>
            <a:endParaRPr lang="en-US" altLang="ko-KR" sz="1400" dirty="0"/>
          </a:p>
          <a:p>
            <a:r>
              <a:rPr lang="ko-KR" altLang="en-US" sz="1400" dirty="0"/>
              <a:t>충동적인 소비패턴</a:t>
            </a:r>
            <a:endParaRPr lang="en-US" altLang="ko-KR" sz="1400" dirty="0"/>
          </a:p>
          <a:p>
            <a:r>
              <a:rPr lang="ko-KR" altLang="en-US" sz="1400" dirty="0" err="1"/>
              <a:t>밀레니얼</a:t>
            </a:r>
            <a:r>
              <a:rPr lang="ko-KR" altLang="en-US" sz="1400" dirty="0"/>
              <a:t> 세대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1C8175B-3E5B-4F51-ADDC-3F20A3EEB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EA15F3-3F74-48A4-A0A7-587F8AB0D66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27" name="Group 83">
            <a:extLst>
              <a:ext uri="{FF2B5EF4-FFF2-40B4-BE49-F238E27FC236}">
                <a16:creationId xmlns:a16="http://schemas.microsoft.com/office/drawing/2014/main" id="{07C243FB-54D5-46BA-9C9B-BEF26643C445}"/>
              </a:ext>
            </a:extLst>
          </p:cNvPr>
          <p:cNvGrpSpPr/>
          <p:nvPr/>
        </p:nvGrpSpPr>
        <p:grpSpPr>
          <a:xfrm>
            <a:off x="394624" y="1414917"/>
            <a:ext cx="1314964" cy="1353690"/>
            <a:chOff x="6162914" y="3415961"/>
            <a:chExt cx="1193376" cy="1228522"/>
          </a:xfrm>
        </p:grpSpPr>
        <p:sp>
          <p:nvSpPr>
            <p:cNvPr id="28" name="Freeform: Shape 84">
              <a:extLst>
                <a:ext uri="{FF2B5EF4-FFF2-40B4-BE49-F238E27FC236}">
                  <a16:creationId xmlns:a16="http://schemas.microsoft.com/office/drawing/2014/main" id="{CC582871-BCB2-4E3B-940C-23C2B825F940}"/>
                </a:ext>
              </a:extLst>
            </p:cNvPr>
            <p:cNvSpPr/>
            <p:nvPr/>
          </p:nvSpPr>
          <p:spPr>
            <a:xfrm>
              <a:off x="6461289" y="3415961"/>
              <a:ext cx="605647" cy="1035692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85">
              <a:extLst>
                <a:ext uri="{FF2B5EF4-FFF2-40B4-BE49-F238E27FC236}">
                  <a16:creationId xmlns:a16="http://schemas.microsoft.com/office/drawing/2014/main" id="{AFF352B3-B598-4F7A-9FCF-4EC21A369FDA}"/>
                </a:ext>
              </a:extLst>
            </p:cNvPr>
            <p:cNvSpPr/>
            <p:nvPr/>
          </p:nvSpPr>
          <p:spPr>
            <a:xfrm>
              <a:off x="6162914" y="4357786"/>
              <a:ext cx="1193376" cy="286697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86">
              <a:extLst>
                <a:ext uri="{FF2B5EF4-FFF2-40B4-BE49-F238E27FC236}">
                  <a16:creationId xmlns:a16="http://schemas.microsoft.com/office/drawing/2014/main" id="{9E3D58A9-D4EF-4D59-80B1-2DCE3406E56E}"/>
                </a:ext>
              </a:extLst>
            </p:cNvPr>
            <p:cNvSpPr/>
            <p:nvPr/>
          </p:nvSpPr>
          <p:spPr>
            <a:xfrm>
              <a:off x="6413005" y="3571603"/>
              <a:ext cx="696472" cy="1011170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60759"/>
              </p:ext>
            </p:extLst>
          </p:nvPr>
        </p:nvGraphicFramePr>
        <p:xfrm>
          <a:off x="5046895" y="754526"/>
          <a:ext cx="6812999" cy="267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029">
                  <a:extLst>
                    <a:ext uri="{9D8B030D-6E8A-4147-A177-3AD203B41FA5}">
                      <a16:colId xmlns:a16="http://schemas.microsoft.com/office/drawing/2014/main" val="2783579532"/>
                    </a:ext>
                  </a:extLst>
                </a:gridCol>
                <a:gridCol w="2622471">
                  <a:extLst>
                    <a:ext uri="{9D8B030D-6E8A-4147-A177-3AD203B41FA5}">
                      <a16:colId xmlns:a16="http://schemas.microsoft.com/office/drawing/2014/main" val="907163628"/>
                    </a:ext>
                  </a:extLst>
                </a:gridCol>
                <a:gridCol w="866529">
                  <a:extLst>
                    <a:ext uri="{9D8B030D-6E8A-4147-A177-3AD203B41FA5}">
                      <a16:colId xmlns:a16="http://schemas.microsoft.com/office/drawing/2014/main" val="4091302920"/>
                    </a:ext>
                  </a:extLst>
                </a:gridCol>
                <a:gridCol w="2539970">
                  <a:extLst>
                    <a:ext uri="{9D8B030D-6E8A-4147-A177-3AD203B41FA5}">
                      <a16:colId xmlns:a16="http://schemas.microsoft.com/office/drawing/2014/main" val="2497602119"/>
                    </a:ext>
                  </a:extLst>
                </a:gridCol>
              </a:tblGrid>
              <a:tr h="19305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사회생활을 하고 있는 평범한 남성이다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콘솔게임이나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게임을 더 좋아하지만 아내의 눈치때문에 모바일게임만 즐기게 되었다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하루의 대부분을 회사에서 보내기 때문에 주로 쉬는 시간에 잠깐 할 수 있거나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하면서도 성장과 플레이가 가능한 </a:t>
                      </a:r>
                      <a:r>
                        <a:rPr lang="ko-KR" altLang="en-US" sz="11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자동사냥 게임을 주로 플레이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플레이에 많은 시간을 투자하지 못하기 때문에 </a:t>
                      </a:r>
                      <a:r>
                        <a:rPr lang="ko-KR" altLang="en-US" sz="11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시간을 돈으로 사는 것에 익숙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40291"/>
                  </a:ext>
                </a:extLst>
              </a:tr>
              <a:tr h="3719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SNS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132156"/>
                  </a:ext>
                </a:extLst>
              </a:tr>
              <a:tr h="3719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안드로이드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LINE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BAND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1739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69436"/>
              </p:ext>
            </p:extLst>
          </p:nvPr>
        </p:nvGraphicFramePr>
        <p:xfrm>
          <a:off x="331788" y="3728624"/>
          <a:ext cx="11528106" cy="293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3332950926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3836170239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1947809143"/>
                    </a:ext>
                  </a:extLst>
                </a:gridCol>
              </a:tblGrid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집에서 할 수 없는 콘솔 게임과 비슷한 느낌의 새로운 게임을 찾고자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옛 추억을 담은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게임의 감성을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느끼고 싶지만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최신 게임들의 편의성을 갖춘 게임을 찾고 싶다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66119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밴드에서 게임에 대한 평과 사진을 보고 최근에는 잘 없는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메트로배니아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풍 게임을 발견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자신이 원하는 게임일지 다운받아서 플레이 해보기로 한다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추가적인 현금 결제 요소가 적고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캐릭터 성장에 많은 시간을 투자해야 한다는 점이 불만스러움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아이를 돌보면서 플레이를 하는 것이 불가능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402578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서비스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커뮤니티를 통한 다양한 정보 공유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메트로배니아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장르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캐릭터 성장에 시간이 걸리는 숙련도 시스템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결제를 통해 성장할 수 없는 시스템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자동 사냥이 없는 수동적인 시스템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09912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플레이는 즐겁지만 </a:t>
                      </a:r>
                      <a:r>
                        <a:rPr lang="ko-KR" altLang="en-US" sz="12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이용시간이 길다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게임에 숨겨진 요소들을 찾기가 힘들다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게임은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마음에 들었지만 플레이 할 시간이 부족하다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추가적인 현금 결제를 통해 캐릭터가 강해질 수 있었으면 좋겠다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보고 있지 않더라도 플레이 가능한 자동</a:t>
                      </a:r>
                      <a:r>
                        <a:rPr lang="ko-KR" altLang="en-US" sz="1200" b="1" baseline="0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사냥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을 원한다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943337"/>
                  </a:ext>
                </a:extLst>
              </a:tr>
            </a:tbl>
          </a:graphicData>
        </a:graphic>
      </p:graphicFrame>
      <p:pic>
        <p:nvPicPr>
          <p:cNvPr id="9218" name="Picture 2" descr="https://cdn1.iconfinder.com/data/icons/logotypes/32/android-256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32" y="2755780"/>
            <a:ext cx="597020" cy="59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3.iconfinder.com/data/icons/brands-applications/512/Line_A-256.png"/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79" y="2720982"/>
            <a:ext cx="660392" cy="66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0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 종환 씨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1C8175B-3E5B-4F51-ADDC-3F20A3EEB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EA15F3-3F74-48A4-A0A7-587F8AB0D66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sz="1400" dirty="0"/>
              <a:t>20</a:t>
            </a:r>
            <a:r>
              <a:rPr lang="ko-KR" altLang="en-US" sz="1400" dirty="0"/>
              <a:t>살 </a:t>
            </a:r>
            <a:r>
              <a:rPr lang="en-US" altLang="ko-KR" sz="1400" dirty="0"/>
              <a:t>(</a:t>
            </a:r>
            <a:r>
              <a:rPr lang="ko-KR" altLang="en-US" sz="1400" dirty="0"/>
              <a:t>남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대학생</a:t>
            </a:r>
            <a:endParaRPr lang="en-US" altLang="ko-KR" sz="1400" dirty="0"/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인 가족의 장남</a:t>
            </a:r>
            <a:endParaRPr lang="en-US" altLang="ko-KR" sz="1400" dirty="0"/>
          </a:p>
          <a:p>
            <a:r>
              <a:rPr lang="ko-KR" altLang="en-US" sz="1400" dirty="0"/>
              <a:t>눈 앞의 즐거움을 우선하는 성격</a:t>
            </a:r>
            <a:endParaRPr lang="en-US" altLang="ko-KR" sz="1400" dirty="0"/>
          </a:p>
          <a:p>
            <a:r>
              <a:rPr lang="ko-KR" altLang="en-US" sz="1400" dirty="0"/>
              <a:t>소액결제를 자주 하는 편</a:t>
            </a:r>
            <a:endParaRPr lang="en-US" altLang="ko-KR" sz="1400" dirty="0"/>
          </a:p>
          <a:p>
            <a:r>
              <a:rPr lang="en-US" altLang="ko-KR" sz="1400" dirty="0"/>
              <a:t>Z</a:t>
            </a:r>
            <a:r>
              <a:rPr lang="ko-KR" altLang="en-US" sz="1400" dirty="0"/>
              <a:t>세대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391473"/>
              </p:ext>
            </p:extLst>
          </p:nvPr>
        </p:nvGraphicFramePr>
        <p:xfrm>
          <a:off x="5046895" y="754526"/>
          <a:ext cx="6812999" cy="2674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029">
                  <a:extLst>
                    <a:ext uri="{9D8B030D-6E8A-4147-A177-3AD203B41FA5}">
                      <a16:colId xmlns:a16="http://schemas.microsoft.com/office/drawing/2014/main" val="2783579532"/>
                    </a:ext>
                  </a:extLst>
                </a:gridCol>
                <a:gridCol w="2622471">
                  <a:extLst>
                    <a:ext uri="{9D8B030D-6E8A-4147-A177-3AD203B41FA5}">
                      <a16:colId xmlns:a16="http://schemas.microsoft.com/office/drawing/2014/main" val="907163628"/>
                    </a:ext>
                  </a:extLst>
                </a:gridCol>
                <a:gridCol w="866529">
                  <a:extLst>
                    <a:ext uri="{9D8B030D-6E8A-4147-A177-3AD203B41FA5}">
                      <a16:colId xmlns:a16="http://schemas.microsoft.com/office/drawing/2014/main" val="4091302920"/>
                    </a:ext>
                  </a:extLst>
                </a:gridCol>
                <a:gridCol w="2539970">
                  <a:extLst>
                    <a:ext uri="{9D8B030D-6E8A-4147-A177-3AD203B41FA5}">
                      <a16:colId xmlns:a16="http://schemas.microsoft.com/office/drawing/2014/main" val="2497602119"/>
                    </a:ext>
                  </a:extLst>
                </a:gridCol>
              </a:tblGrid>
              <a:tr h="19305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취직 자리를 알아보면서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 알바를 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자취하고 있기 때문에 기본적인 생활비를 쓰고 나면 취미에 투자할 돈은 항상 빠듯해서 최대한 가성비를 우선적으로 생각하지만 투자할 가치가 있다고 생각되면 아낌없이 투자한다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직접 게임을 자주 하지는 않으며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알바를 하면서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스트리머나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유튜버가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게임을 하는 것을 보는 것에 만족하는 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본인이 직접 게임을 플레이 하는 시간은 주말에 집에서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게임을 주로 하며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모바일 게임은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등하교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시간이나 강의시간 직전에 자주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040291"/>
                  </a:ext>
                </a:extLst>
              </a:tr>
              <a:tr h="3719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주로 사용하는 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SNS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132156"/>
                  </a:ext>
                </a:extLst>
              </a:tr>
              <a:tr h="3719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PC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유튜브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트위치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1739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90514"/>
              </p:ext>
            </p:extLst>
          </p:nvPr>
        </p:nvGraphicFramePr>
        <p:xfrm>
          <a:off x="331788" y="3728624"/>
          <a:ext cx="11528106" cy="293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3332950926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3836170239"/>
                    </a:ext>
                  </a:extLst>
                </a:gridCol>
                <a:gridCol w="5117147">
                  <a:extLst>
                    <a:ext uri="{9D8B030D-6E8A-4147-A177-3AD203B41FA5}">
                      <a16:colId xmlns:a16="http://schemas.microsoft.com/office/drawing/2014/main" val="1947809143"/>
                    </a:ext>
                  </a:extLst>
                </a:gridCol>
              </a:tblGrid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자주 시청하는 유튜브에서 신작 게임을 플레이 하는 영상을 보고 재미있어 보여서 받게 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처음 구매를 한 이후로 계속해서 플레이를 하는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데에 있어서 추가적인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과금이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필요하지 않다는 것에 매력을 느낌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266119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유튜브에서 보고 다운 받아서 플레이 하면서 익숙하지 않은 </a:t>
                      </a:r>
                      <a:r>
                        <a:rPr lang="en-US" altLang="ko-KR" sz="12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1200" b="1" dirty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배치에 조작하는 것에 많은 어려움을 겪었다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402578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서비스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UI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커스터마이징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09912"/>
                  </a:ext>
                </a:extLst>
              </a:tr>
              <a:tr h="7343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이용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하교시간이나 대학 강의 시간 직전에 플레이를 하는 편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익숙치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않은 조작 방식으로 인하여 자주 죽게 된다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1943337"/>
                  </a:ext>
                </a:extLst>
              </a:tr>
            </a:tbl>
          </a:graphicData>
        </a:graphic>
      </p:graphicFrame>
      <p:grpSp>
        <p:nvGrpSpPr>
          <p:cNvPr id="22" name="Group 76">
            <a:extLst>
              <a:ext uri="{FF2B5EF4-FFF2-40B4-BE49-F238E27FC236}">
                <a16:creationId xmlns:a16="http://schemas.microsoft.com/office/drawing/2014/main" id="{DC9DF454-6C1B-4221-B816-0D46684D824C}"/>
              </a:ext>
            </a:extLst>
          </p:cNvPr>
          <p:cNvGrpSpPr/>
          <p:nvPr/>
        </p:nvGrpSpPr>
        <p:grpSpPr>
          <a:xfrm>
            <a:off x="438307" y="1429777"/>
            <a:ext cx="1227597" cy="1323969"/>
            <a:chOff x="7505528" y="4464029"/>
            <a:chExt cx="2031890" cy="2191402"/>
          </a:xfrm>
        </p:grpSpPr>
        <p:sp>
          <p:nvSpPr>
            <p:cNvPr id="24" name="Freeform: Shape 77">
              <a:extLst>
                <a:ext uri="{FF2B5EF4-FFF2-40B4-BE49-F238E27FC236}">
                  <a16:creationId xmlns:a16="http://schemas.microsoft.com/office/drawing/2014/main" id="{64F55842-68A2-4886-A021-BFEC89CB0976}"/>
                </a:ext>
              </a:extLst>
            </p:cNvPr>
            <p:cNvSpPr/>
            <p:nvPr/>
          </p:nvSpPr>
          <p:spPr>
            <a:xfrm>
              <a:off x="7929965" y="4622475"/>
              <a:ext cx="1182829" cy="1879644"/>
            </a:xfrm>
            <a:custGeom>
              <a:avLst/>
              <a:gdLst>
                <a:gd name="connsiteX0" fmla="*/ 1174422 w 1182829"/>
                <a:gd name="connsiteY0" fmla="*/ 672117 h 1879644"/>
                <a:gd name="connsiteX1" fmla="*/ 1112352 w 1182829"/>
                <a:gd name="connsiteY1" fmla="*/ 617074 h 1879644"/>
                <a:gd name="connsiteX2" fmla="*/ 1101812 w 1182829"/>
                <a:gd name="connsiteY2" fmla="*/ 599508 h 1879644"/>
                <a:gd name="connsiteX3" fmla="*/ 1054968 w 1182829"/>
                <a:gd name="connsiteY3" fmla="*/ 302044 h 1879644"/>
                <a:gd name="connsiteX4" fmla="*/ 943712 w 1182829"/>
                <a:gd name="connsiteY4" fmla="*/ 123448 h 1879644"/>
                <a:gd name="connsiteX5" fmla="*/ 809033 w 1182829"/>
                <a:gd name="connsiteY5" fmla="*/ 37371 h 1879644"/>
                <a:gd name="connsiteX6" fmla="*/ 441887 w 1182829"/>
                <a:gd name="connsiteY6" fmla="*/ 23903 h 1879644"/>
                <a:gd name="connsiteX7" fmla="*/ 219375 w 1182829"/>
                <a:gd name="connsiteY7" fmla="*/ 134574 h 1879644"/>
                <a:gd name="connsiteX8" fmla="*/ 129785 w 1182829"/>
                <a:gd name="connsiteY8" fmla="*/ 285063 h 1879644"/>
                <a:gd name="connsiteX9" fmla="*/ 84696 w 1182829"/>
                <a:gd name="connsiteY9" fmla="*/ 613561 h 1879644"/>
                <a:gd name="connsiteX10" fmla="*/ 5060 w 1182829"/>
                <a:gd name="connsiteY10" fmla="*/ 687927 h 1879644"/>
                <a:gd name="connsiteX11" fmla="*/ 125686 w 1182829"/>
                <a:gd name="connsiteY11" fmla="*/ 953185 h 1879644"/>
                <a:gd name="connsiteX12" fmla="*/ 135054 w 1182829"/>
                <a:gd name="connsiteY12" fmla="*/ 961969 h 1879644"/>
                <a:gd name="connsiteX13" fmla="*/ 163161 w 1182829"/>
                <a:gd name="connsiteY13" fmla="*/ 1058000 h 1879644"/>
                <a:gd name="connsiteX14" fmla="*/ 315406 w 1182829"/>
                <a:gd name="connsiteY14" fmla="*/ 1238353 h 1879644"/>
                <a:gd name="connsiteX15" fmla="*/ 373377 w 1182829"/>
                <a:gd name="connsiteY15" fmla="*/ 1282855 h 1879644"/>
                <a:gd name="connsiteX16" fmla="*/ 364008 w 1182829"/>
                <a:gd name="connsiteY16" fmla="*/ 1419876 h 1879644"/>
                <a:gd name="connsiteX17" fmla="*/ 304281 w 1182829"/>
                <a:gd name="connsiteY17" fmla="*/ 1492485 h 1879644"/>
                <a:gd name="connsiteX18" fmla="*/ 257436 w 1182829"/>
                <a:gd name="connsiteY18" fmla="*/ 1510052 h 1879644"/>
                <a:gd name="connsiteX19" fmla="*/ 371620 w 1182829"/>
                <a:gd name="connsiteY19" fmla="*/ 1686891 h 1879644"/>
                <a:gd name="connsiteX20" fmla="*/ 541432 w 1182829"/>
                <a:gd name="connsiteY20" fmla="*/ 1861387 h 1879644"/>
                <a:gd name="connsiteX21" fmla="*/ 648004 w 1182829"/>
                <a:gd name="connsiteY21" fmla="*/ 1868414 h 1879644"/>
                <a:gd name="connsiteX22" fmla="*/ 725883 w 1182829"/>
                <a:gd name="connsiteY22" fmla="*/ 1809858 h 1879644"/>
                <a:gd name="connsiteX23" fmla="*/ 927316 w 1182829"/>
                <a:gd name="connsiteY23" fmla="*/ 1510637 h 1879644"/>
                <a:gd name="connsiteX24" fmla="*/ 886326 w 1182829"/>
                <a:gd name="connsiteY24" fmla="*/ 1495999 h 1879644"/>
                <a:gd name="connsiteX25" fmla="*/ 817816 w 1182829"/>
                <a:gd name="connsiteY25" fmla="*/ 1410507 h 1879644"/>
                <a:gd name="connsiteX26" fmla="*/ 817231 w 1182829"/>
                <a:gd name="connsiteY26" fmla="*/ 1288125 h 1879644"/>
                <a:gd name="connsiteX27" fmla="*/ 1029788 w 1182829"/>
                <a:gd name="connsiteY27" fmla="*/ 1000615 h 1879644"/>
                <a:gd name="connsiteX28" fmla="*/ 1037986 w 1182829"/>
                <a:gd name="connsiteY28" fmla="*/ 968995 h 1879644"/>
                <a:gd name="connsiteX29" fmla="*/ 1050283 w 1182829"/>
                <a:gd name="connsiteY29" fmla="*/ 954942 h 1879644"/>
                <a:gd name="connsiteX30" fmla="*/ 1107083 w 1182829"/>
                <a:gd name="connsiteY30" fmla="*/ 918637 h 1879644"/>
                <a:gd name="connsiteX31" fmla="*/ 1179691 w 1182829"/>
                <a:gd name="connsiteY31" fmla="*/ 776346 h 1879644"/>
                <a:gd name="connsiteX32" fmla="*/ 1174422 w 1182829"/>
                <a:gd name="connsiteY32" fmla="*/ 672117 h 187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29" h="1879644">
                  <a:moveTo>
                    <a:pt x="1174422" y="672117"/>
                  </a:moveTo>
                  <a:cubicBezTo>
                    <a:pt x="1163296" y="644010"/>
                    <a:pt x="1145729" y="620588"/>
                    <a:pt x="1112352" y="617074"/>
                  </a:cubicBezTo>
                  <a:cubicBezTo>
                    <a:pt x="1097713" y="615903"/>
                    <a:pt x="1102983" y="606534"/>
                    <a:pt x="1101812" y="599508"/>
                  </a:cubicBezTo>
                  <a:cubicBezTo>
                    <a:pt x="1091858" y="600093"/>
                    <a:pt x="1074877" y="360014"/>
                    <a:pt x="1054968" y="302044"/>
                  </a:cubicBezTo>
                  <a:cubicBezTo>
                    <a:pt x="1037401" y="251100"/>
                    <a:pt x="965377" y="149213"/>
                    <a:pt x="943712" y="123448"/>
                  </a:cubicBezTo>
                  <a:cubicBezTo>
                    <a:pt x="915604" y="89486"/>
                    <a:pt x="850022" y="53767"/>
                    <a:pt x="809033" y="37371"/>
                  </a:cubicBezTo>
                  <a:cubicBezTo>
                    <a:pt x="686066" y="-11816"/>
                    <a:pt x="567197" y="-8303"/>
                    <a:pt x="441887" y="23903"/>
                  </a:cubicBezTo>
                  <a:cubicBezTo>
                    <a:pt x="371620" y="42056"/>
                    <a:pt x="285543" y="77775"/>
                    <a:pt x="219375" y="134574"/>
                  </a:cubicBezTo>
                  <a:cubicBezTo>
                    <a:pt x="197709" y="152726"/>
                    <a:pt x="140325" y="258127"/>
                    <a:pt x="129785" y="285063"/>
                  </a:cubicBezTo>
                  <a:cubicBezTo>
                    <a:pt x="110461" y="333664"/>
                    <a:pt x="80597" y="612976"/>
                    <a:pt x="84696" y="613561"/>
                  </a:cubicBezTo>
                  <a:cubicBezTo>
                    <a:pt x="40779" y="619417"/>
                    <a:pt x="16186" y="646352"/>
                    <a:pt x="5060" y="687927"/>
                  </a:cubicBezTo>
                  <a:cubicBezTo>
                    <a:pt x="-18362" y="778103"/>
                    <a:pt x="42536" y="912196"/>
                    <a:pt x="125686" y="953185"/>
                  </a:cubicBezTo>
                  <a:cubicBezTo>
                    <a:pt x="129785" y="955528"/>
                    <a:pt x="134469" y="956698"/>
                    <a:pt x="135054" y="961969"/>
                  </a:cubicBezTo>
                  <a:cubicBezTo>
                    <a:pt x="137982" y="978950"/>
                    <a:pt x="158477" y="1051559"/>
                    <a:pt x="163161" y="1058000"/>
                  </a:cubicBezTo>
                  <a:cubicBezTo>
                    <a:pt x="197124" y="1130610"/>
                    <a:pt x="252166" y="1187994"/>
                    <a:pt x="315406" y="1238353"/>
                  </a:cubicBezTo>
                  <a:cubicBezTo>
                    <a:pt x="334730" y="1253577"/>
                    <a:pt x="355810" y="1265874"/>
                    <a:pt x="373377" y="1282855"/>
                  </a:cubicBezTo>
                  <a:cubicBezTo>
                    <a:pt x="370449" y="1328528"/>
                    <a:pt x="371620" y="1374202"/>
                    <a:pt x="364008" y="1419876"/>
                  </a:cubicBezTo>
                  <a:cubicBezTo>
                    <a:pt x="357567" y="1456766"/>
                    <a:pt x="341171" y="1483116"/>
                    <a:pt x="304281" y="1492485"/>
                  </a:cubicBezTo>
                  <a:cubicBezTo>
                    <a:pt x="288471" y="1496584"/>
                    <a:pt x="272661" y="1504196"/>
                    <a:pt x="257436" y="1510052"/>
                  </a:cubicBezTo>
                  <a:cubicBezTo>
                    <a:pt x="289642" y="1573292"/>
                    <a:pt x="328289" y="1631848"/>
                    <a:pt x="371620" y="1686891"/>
                  </a:cubicBezTo>
                  <a:cubicBezTo>
                    <a:pt x="421978" y="1751302"/>
                    <a:pt x="474679" y="1813957"/>
                    <a:pt x="541432" y="1861387"/>
                  </a:cubicBezTo>
                  <a:cubicBezTo>
                    <a:pt x="575980" y="1885395"/>
                    <a:pt x="610528" y="1888323"/>
                    <a:pt x="648004" y="1868414"/>
                  </a:cubicBezTo>
                  <a:cubicBezTo>
                    <a:pt x="677282" y="1853189"/>
                    <a:pt x="703047" y="1833866"/>
                    <a:pt x="725883" y="1809858"/>
                  </a:cubicBezTo>
                  <a:cubicBezTo>
                    <a:pt x="811375" y="1723195"/>
                    <a:pt x="871102" y="1618380"/>
                    <a:pt x="927316" y="1510637"/>
                  </a:cubicBezTo>
                  <a:cubicBezTo>
                    <a:pt x="913848" y="1505367"/>
                    <a:pt x="900380" y="1499512"/>
                    <a:pt x="886326" y="1495999"/>
                  </a:cubicBezTo>
                  <a:cubicBezTo>
                    <a:pt x="842995" y="1484873"/>
                    <a:pt x="823672" y="1454424"/>
                    <a:pt x="817816" y="1410507"/>
                  </a:cubicBezTo>
                  <a:cubicBezTo>
                    <a:pt x="813132" y="1370689"/>
                    <a:pt x="815474" y="1289296"/>
                    <a:pt x="817231" y="1288125"/>
                  </a:cubicBezTo>
                  <a:cubicBezTo>
                    <a:pt x="926145" y="1219615"/>
                    <a:pt x="1004610" y="1129438"/>
                    <a:pt x="1029788" y="1000615"/>
                  </a:cubicBezTo>
                  <a:cubicBezTo>
                    <a:pt x="1033888" y="990661"/>
                    <a:pt x="1035059" y="979535"/>
                    <a:pt x="1037986" y="968995"/>
                  </a:cubicBezTo>
                  <a:cubicBezTo>
                    <a:pt x="1040329" y="961969"/>
                    <a:pt x="1040914" y="956113"/>
                    <a:pt x="1050283" y="954942"/>
                  </a:cubicBezTo>
                  <a:cubicBezTo>
                    <a:pt x="1074877" y="952014"/>
                    <a:pt x="1091858" y="936204"/>
                    <a:pt x="1107083" y="918637"/>
                  </a:cubicBezTo>
                  <a:cubicBezTo>
                    <a:pt x="1142802" y="877648"/>
                    <a:pt x="1167980" y="830218"/>
                    <a:pt x="1179691" y="776346"/>
                  </a:cubicBezTo>
                  <a:cubicBezTo>
                    <a:pt x="1187889" y="741213"/>
                    <a:pt x="1188475" y="706079"/>
                    <a:pt x="1174422" y="67211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78">
              <a:extLst>
                <a:ext uri="{FF2B5EF4-FFF2-40B4-BE49-F238E27FC236}">
                  <a16:creationId xmlns:a16="http://schemas.microsoft.com/office/drawing/2014/main" id="{7C586427-3207-4D62-8AC4-327221105093}"/>
                </a:ext>
              </a:extLst>
            </p:cNvPr>
            <p:cNvSpPr/>
            <p:nvPr/>
          </p:nvSpPr>
          <p:spPr>
            <a:xfrm>
              <a:off x="7505528" y="6134284"/>
              <a:ext cx="2031890" cy="521147"/>
            </a:xfrm>
            <a:custGeom>
              <a:avLst/>
              <a:gdLst>
                <a:gd name="connsiteX0" fmla="*/ 1352337 w 2031889"/>
                <a:gd name="connsiteY0" fmla="*/ 0 h 521147"/>
                <a:gd name="connsiteX1" fmla="*/ 1485260 w 2031889"/>
                <a:gd name="connsiteY1" fmla="*/ 42160 h 521147"/>
                <a:gd name="connsiteX2" fmla="*/ 1774526 w 2031889"/>
                <a:gd name="connsiteY2" fmla="*/ 137606 h 521147"/>
                <a:gd name="connsiteX3" fmla="*/ 2026316 w 2031889"/>
                <a:gd name="connsiteY3" fmla="*/ 463177 h 521147"/>
                <a:gd name="connsiteX4" fmla="*/ 2032757 w 2031889"/>
                <a:gd name="connsiteY4" fmla="*/ 510022 h 521147"/>
                <a:gd name="connsiteX5" fmla="*/ 2018704 w 2031889"/>
                <a:gd name="connsiteY5" fmla="*/ 525832 h 521147"/>
                <a:gd name="connsiteX6" fmla="*/ 2006993 w 2031889"/>
                <a:gd name="connsiteY6" fmla="*/ 525832 h 521147"/>
                <a:gd name="connsiteX7" fmla="*/ 26632 w 2031889"/>
                <a:gd name="connsiteY7" fmla="*/ 525832 h 521147"/>
                <a:gd name="connsiteX8" fmla="*/ 2038 w 2031889"/>
                <a:gd name="connsiteY8" fmla="*/ 495968 h 521147"/>
                <a:gd name="connsiteX9" fmla="*/ 84017 w 2031889"/>
                <a:gd name="connsiteY9" fmla="*/ 273456 h 521147"/>
                <a:gd name="connsiteX10" fmla="*/ 280765 w 2031889"/>
                <a:gd name="connsiteY10" fmla="*/ 128823 h 521147"/>
                <a:gd name="connsiteX11" fmla="*/ 655523 w 2031889"/>
                <a:gd name="connsiteY11" fmla="*/ 6441 h 521147"/>
                <a:gd name="connsiteX12" fmla="*/ 681873 w 2031889"/>
                <a:gd name="connsiteY12" fmla="*/ 0 h 521147"/>
                <a:gd name="connsiteX13" fmla="*/ 722276 w 2031889"/>
                <a:gd name="connsiteY13" fmla="*/ 59141 h 521147"/>
                <a:gd name="connsiteX14" fmla="*/ 953572 w 2031889"/>
                <a:gd name="connsiteY14" fmla="*/ 329670 h 521147"/>
                <a:gd name="connsiteX15" fmla="*/ 1085323 w 2031889"/>
                <a:gd name="connsiteY15" fmla="*/ 339038 h 521147"/>
                <a:gd name="connsiteX16" fmla="*/ 1214731 w 2031889"/>
                <a:gd name="connsiteY16" fmla="*/ 212558 h 521147"/>
                <a:gd name="connsiteX17" fmla="*/ 1332429 w 2031889"/>
                <a:gd name="connsiteY17" fmla="*/ 23422 h 521147"/>
                <a:gd name="connsiteX18" fmla="*/ 1352337 w 2031889"/>
                <a:gd name="connsiteY18" fmla="*/ 0 h 5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889" h="521147">
                  <a:moveTo>
                    <a:pt x="1352337" y="0"/>
                  </a:moveTo>
                  <a:cubicBezTo>
                    <a:pt x="1398011" y="10540"/>
                    <a:pt x="1441343" y="28107"/>
                    <a:pt x="1485260" y="42160"/>
                  </a:cubicBezTo>
                  <a:cubicBezTo>
                    <a:pt x="1581877" y="73780"/>
                    <a:pt x="1679665" y="101302"/>
                    <a:pt x="1774526" y="137606"/>
                  </a:cubicBezTo>
                  <a:cubicBezTo>
                    <a:pt x="1920330" y="193234"/>
                    <a:pt x="1998795" y="308589"/>
                    <a:pt x="2026316" y="463177"/>
                  </a:cubicBezTo>
                  <a:cubicBezTo>
                    <a:pt x="2029244" y="478401"/>
                    <a:pt x="2029244" y="494797"/>
                    <a:pt x="2032757" y="510022"/>
                  </a:cubicBezTo>
                  <a:cubicBezTo>
                    <a:pt x="2036270" y="524661"/>
                    <a:pt x="2029829" y="526418"/>
                    <a:pt x="2018704" y="525832"/>
                  </a:cubicBezTo>
                  <a:cubicBezTo>
                    <a:pt x="2014605" y="525832"/>
                    <a:pt x="2011091" y="525832"/>
                    <a:pt x="2006993" y="525832"/>
                  </a:cubicBezTo>
                  <a:cubicBezTo>
                    <a:pt x="1347068" y="525832"/>
                    <a:pt x="686557" y="525832"/>
                    <a:pt x="26632" y="525832"/>
                  </a:cubicBezTo>
                  <a:cubicBezTo>
                    <a:pt x="-2646" y="525832"/>
                    <a:pt x="-2060" y="525832"/>
                    <a:pt x="2038" y="495968"/>
                  </a:cubicBezTo>
                  <a:cubicBezTo>
                    <a:pt x="13164" y="415161"/>
                    <a:pt x="36587" y="339624"/>
                    <a:pt x="84017" y="273456"/>
                  </a:cubicBezTo>
                  <a:cubicBezTo>
                    <a:pt x="134375" y="203189"/>
                    <a:pt x="199372" y="153416"/>
                    <a:pt x="280765" y="128823"/>
                  </a:cubicBezTo>
                  <a:cubicBezTo>
                    <a:pt x="406660" y="90762"/>
                    <a:pt x="530213" y="46845"/>
                    <a:pt x="655523" y="6441"/>
                  </a:cubicBezTo>
                  <a:cubicBezTo>
                    <a:pt x="664306" y="3513"/>
                    <a:pt x="673089" y="2342"/>
                    <a:pt x="681873" y="0"/>
                  </a:cubicBezTo>
                  <a:cubicBezTo>
                    <a:pt x="702367" y="14639"/>
                    <a:pt x="709394" y="39232"/>
                    <a:pt x="722276" y="59141"/>
                  </a:cubicBezTo>
                  <a:cubicBezTo>
                    <a:pt x="787859" y="159858"/>
                    <a:pt x="859882" y="254718"/>
                    <a:pt x="953572" y="329670"/>
                  </a:cubicBezTo>
                  <a:cubicBezTo>
                    <a:pt x="996318" y="364217"/>
                    <a:pt x="1039063" y="368316"/>
                    <a:pt x="1085323" y="339038"/>
                  </a:cubicBezTo>
                  <a:cubicBezTo>
                    <a:pt x="1137437" y="306247"/>
                    <a:pt x="1177841" y="261159"/>
                    <a:pt x="1214731" y="212558"/>
                  </a:cubicBezTo>
                  <a:cubicBezTo>
                    <a:pt x="1259234" y="153416"/>
                    <a:pt x="1298466" y="90176"/>
                    <a:pt x="1332429" y="23422"/>
                  </a:cubicBezTo>
                  <a:cubicBezTo>
                    <a:pt x="1337698" y="13468"/>
                    <a:pt x="1342383" y="4099"/>
                    <a:pt x="1352337" y="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79">
              <a:extLst>
                <a:ext uri="{FF2B5EF4-FFF2-40B4-BE49-F238E27FC236}">
                  <a16:creationId xmlns:a16="http://schemas.microsoft.com/office/drawing/2014/main" id="{0B12A10C-A158-4E45-AFAB-A1F6FD9D5266}"/>
                </a:ext>
              </a:extLst>
            </p:cNvPr>
            <p:cNvSpPr/>
            <p:nvPr/>
          </p:nvSpPr>
          <p:spPr>
            <a:xfrm>
              <a:off x="7984359" y="4464029"/>
              <a:ext cx="1059862" cy="1100851"/>
            </a:xfrm>
            <a:custGeom>
              <a:avLst/>
              <a:gdLst>
                <a:gd name="connsiteX0" fmla="*/ 1048004 w 1059861"/>
                <a:gd name="connsiteY0" fmla="*/ 757953 h 1100850"/>
                <a:gd name="connsiteX1" fmla="*/ 960755 w 1059861"/>
                <a:gd name="connsiteY1" fmla="*/ 1048976 h 1100850"/>
                <a:gd name="connsiteX2" fmla="*/ 959584 w 1059861"/>
                <a:gd name="connsiteY2" fmla="*/ 972268 h 1100850"/>
                <a:gd name="connsiteX3" fmla="*/ 984178 w 1059861"/>
                <a:gd name="connsiteY3" fmla="*/ 727505 h 1100850"/>
                <a:gd name="connsiteX4" fmla="*/ 949044 w 1059861"/>
                <a:gd name="connsiteY4" fmla="*/ 534270 h 1100850"/>
                <a:gd name="connsiteX5" fmla="*/ 927379 w 1059861"/>
                <a:gd name="connsiteY5" fmla="*/ 478642 h 1100850"/>
                <a:gd name="connsiteX6" fmla="*/ 868823 w 1059861"/>
                <a:gd name="connsiteY6" fmla="*/ 418329 h 1100850"/>
                <a:gd name="connsiteX7" fmla="*/ 648653 w 1059861"/>
                <a:gd name="connsiteY7" fmla="*/ 365043 h 1100850"/>
                <a:gd name="connsiteX8" fmla="*/ 348261 w 1059861"/>
                <a:gd name="connsiteY8" fmla="*/ 373827 h 1100850"/>
                <a:gd name="connsiteX9" fmla="*/ 195430 w 1059861"/>
                <a:gd name="connsiteY9" fmla="*/ 421843 h 1100850"/>
                <a:gd name="connsiteX10" fmla="*/ 155026 w 1059861"/>
                <a:gd name="connsiteY10" fmla="*/ 464003 h 1100850"/>
                <a:gd name="connsiteX11" fmla="*/ 91786 w 1059861"/>
                <a:gd name="connsiteY11" fmla="*/ 672462 h 1100850"/>
                <a:gd name="connsiteX12" fmla="*/ 96470 w 1059861"/>
                <a:gd name="connsiteY12" fmla="*/ 824122 h 1100850"/>
                <a:gd name="connsiteX13" fmla="*/ 105254 w 1059861"/>
                <a:gd name="connsiteY13" fmla="*/ 1102262 h 1100850"/>
                <a:gd name="connsiteX14" fmla="*/ 30888 w 1059861"/>
                <a:gd name="connsiteY14" fmla="*/ 770836 h 1100850"/>
                <a:gd name="connsiteX15" fmla="*/ 1024 w 1059861"/>
                <a:gd name="connsiteY15" fmla="*/ 550666 h 1100850"/>
                <a:gd name="connsiteX16" fmla="*/ 9222 w 1059861"/>
                <a:gd name="connsiteY16" fmla="*/ 403690 h 1100850"/>
                <a:gd name="connsiteX17" fmla="*/ 127505 w 1059861"/>
                <a:gd name="connsiteY17" fmla="*/ 161854 h 1100850"/>
                <a:gd name="connsiteX18" fmla="*/ 299074 w 1059861"/>
                <a:gd name="connsiteY18" fmla="*/ 47085 h 1100850"/>
                <a:gd name="connsiteX19" fmla="*/ 810852 w 1059861"/>
                <a:gd name="connsiteY19" fmla="*/ 55868 h 1100850"/>
                <a:gd name="connsiteX20" fmla="*/ 1032194 w 1059861"/>
                <a:gd name="connsiteY20" fmla="*/ 321127 h 1100850"/>
                <a:gd name="connsiteX21" fmla="*/ 1048004 w 1059861"/>
                <a:gd name="connsiteY21" fmla="*/ 757953 h 11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9861" h="1100850">
                  <a:moveTo>
                    <a:pt x="1048004" y="757953"/>
                  </a:moveTo>
                  <a:cubicBezTo>
                    <a:pt x="1028095" y="857498"/>
                    <a:pt x="991790" y="952359"/>
                    <a:pt x="960755" y="1048976"/>
                  </a:cubicBezTo>
                  <a:cubicBezTo>
                    <a:pt x="956071" y="1023212"/>
                    <a:pt x="956657" y="998033"/>
                    <a:pt x="959584" y="972268"/>
                  </a:cubicBezTo>
                  <a:cubicBezTo>
                    <a:pt x="967782" y="890875"/>
                    <a:pt x="975394" y="808897"/>
                    <a:pt x="984178" y="727505"/>
                  </a:cubicBezTo>
                  <a:cubicBezTo>
                    <a:pt x="991790" y="659580"/>
                    <a:pt x="970710" y="596925"/>
                    <a:pt x="949044" y="534270"/>
                  </a:cubicBezTo>
                  <a:cubicBezTo>
                    <a:pt x="942603" y="515532"/>
                    <a:pt x="932649" y="497380"/>
                    <a:pt x="927379" y="478642"/>
                  </a:cubicBezTo>
                  <a:cubicBezTo>
                    <a:pt x="918595" y="447607"/>
                    <a:pt x="896929" y="431212"/>
                    <a:pt x="868823" y="418329"/>
                  </a:cubicBezTo>
                  <a:cubicBezTo>
                    <a:pt x="798556" y="386123"/>
                    <a:pt x="724189" y="372656"/>
                    <a:pt x="648653" y="365043"/>
                  </a:cubicBezTo>
                  <a:cubicBezTo>
                    <a:pt x="548522" y="355089"/>
                    <a:pt x="447806" y="356845"/>
                    <a:pt x="348261" y="373827"/>
                  </a:cubicBezTo>
                  <a:cubicBezTo>
                    <a:pt x="294975" y="383196"/>
                    <a:pt x="243446" y="396078"/>
                    <a:pt x="195430" y="421843"/>
                  </a:cubicBezTo>
                  <a:cubicBezTo>
                    <a:pt x="177277" y="431797"/>
                    <a:pt x="163224" y="444094"/>
                    <a:pt x="155026" y="464003"/>
                  </a:cubicBezTo>
                  <a:cubicBezTo>
                    <a:pt x="127505" y="531928"/>
                    <a:pt x="100569" y="599267"/>
                    <a:pt x="91786" y="672462"/>
                  </a:cubicBezTo>
                  <a:cubicBezTo>
                    <a:pt x="85930" y="722820"/>
                    <a:pt x="93543" y="773764"/>
                    <a:pt x="96470" y="824122"/>
                  </a:cubicBezTo>
                  <a:cubicBezTo>
                    <a:pt x="101155" y="916640"/>
                    <a:pt x="112281" y="1009158"/>
                    <a:pt x="105254" y="1102262"/>
                  </a:cubicBezTo>
                  <a:cubicBezTo>
                    <a:pt x="73048" y="993348"/>
                    <a:pt x="51968" y="882092"/>
                    <a:pt x="30888" y="770836"/>
                  </a:cubicBezTo>
                  <a:cubicBezTo>
                    <a:pt x="15663" y="697641"/>
                    <a:pt x="-4831" y="624446"/>
                    <a:pt x="1024" y="550666"/>
                  </a:cubicBezTo>
                  <a:cubicBezTo>
                    <a:pt x="5123" y="501479"/>
                    <a:pt x="8637" y="452877"/>
                    <a:pt x="9222" y="403690"/>
                  </a:cubicBezTo>
                  <a:cubicBezTo>
                    <a:pt x="10393" y="310587"/>
                    <a:pt x="73048" y="233878"/>
                    <a:pt x="127505" y="161854"/>
                  </a:cubicBezTo>
                  <a:cubicBezTo>
                    <a:pt x="172008" y="103299"/>
                    <a:pt x="233491" y="72264"/>
                    <a:pt x="299074" y="47085"/>
                  </a:cubicBezTo>
                  <a:cubicBezTo>
                    <a:pt x="470643" y="-18498"/>
                    <a:pt x="642211" y="-15570"/>
                    <a:pt x="810852" y="55868"/>
                  </a:cubicBezTo>
                  <a:cubicBezTo>
                    <a:pt x="929135" y="105641"/>
                    <a:pt x="1002330" y="195817"/>
                    <a:pt x="1032194" y="321127"/>
                  </a:cubicBezTo>
                  <a:cubicBezTo>
                    <a:pt x="1066741" y="466345"/>
                    <a:pt x="1073183" y="611564"/>
                    <a:pt x="1048004" y="757953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42" name="Picture 2" descr="https://cdn3.iconfinder.com/data/icons/computer-system-and-data/512/1-256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07" y="2774949"/>
            <a:ext cx="60642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cdn1.iconfinder.com/data/icons/logotypes/32/youtube-256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69" y="2705272"/>
            <a:ext cx="676102" cy="67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6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5638</Words>
  <Application>Microsoft Office PowerPoint</Application>
  <PresentationFormat>와이드스크린</PresentationFormat>
  <Paragraphs>1891</Paragraphs>
  <Slides>31</Slides>
  <Notes>6</Notes>
  <HiddenSlides>3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Gill Sans</vt:lpstr>
      <vt:lpstr>나눔고딕</vt:lpstr>
      <vt:lpstr>Malgun Gothic</vt:lpstr>
      <vt:lpstr>Malgun Gothic</vt:lpstr>
      <vt:lpstr>한양해서</vt:lpstr>
      <vt:lpstr>Arial</vt:lpstr>
      <vt:lpstr>Wingdings</vt:lpstr>
      <vt:lpstr>Office 테마</vt:lpstr>
      <vt:lpstr>Image</vt:lpstr>
      <vt:lpstr>PowerPoint 프레젠테이션</vt:lpstr>
      <vt:lpstr>게임 소개 및 작성 의도</vt:lpstr>
      <vt:lpstr>타 게임 분석 - 로비</vt:lpstr>
      <vt:lpstr>타 게임 분석 - 전투</vt:lpstr>
      <vt:lpstr>타 게임 분석 - 전투</vt:lpstr>
      <vt:lpstr>UI분석 정리</vt:lpstr>
      <vt:lpstr>UX 분석과 페르소나 설정</vt:lpstr>
      <vt:lpstr>김 원제 씨</vt:lpstr>
      <vt:lpstr>남 종환 씨</vt:lpstr>
      <vt:lpstr>페르소나 분석에 따른 변경점</vt:lpstr>
      <vt:lpstr>분석에 따른 UI 배치</vt:lpstr>
      <vt:lpstr>UI Naming Rules</vt:lpstr>
      <vt:lpstr>UI 플로우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TU</dc:creator>
  <cp:lastModifiedBy>HA TU</cp:lastModifiedBy>
  <cp:revision>741</cp:revision>
  <dcterms:created xsi:type="dcterms:W3CDTF">2019-11-28T08:09:25Z</dcterms:created>
  <dcterms:modified xsi:type="dcterms:W3CDTF">2019-12-05T18:54:12Z</dcterms:modified>
</cp:coreProperties>
</file>